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9906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35" autoAdjust="0"/>
    <p:restoredTop sz="94660"/>
  </p:normalViewPr>
  <p:slideViewPr>
    <p:cSldViewPr>
      <p:cViewPr varScale="1">
        <p:scale>
          <a:sx n="109" d="100"/>
          <a:sy n="109" d="100"/>
        </p:scale>
        <p:origin x="212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E2D3B-71AE-45B8-8033-4514D23492A5}" type="datetimeFigureOut">
              <a:rPr lang="uk-UA" smtClean="0"/>
              <a:t>06.02.2024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95D04-7CBD-4D65-81EB-A3C8A5AB3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2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‹№›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‹№›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‹№›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‹№›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7719" y="1498091"/>
            <a:ext cx="5844540" cy="2052955"/>
          </a:xfrm>
          <a:custGeom>
            <a:avLst/>
            <a:gdLst/>
            <a:ahLst/>
            <a:cxnLst/>
            <a:rect l="l" t="t" r="r" b="b"/>
            <a:pathLst>
              <a:path w="5844540" h="2052954">
                <a:moveTo>
                  <a:pt x="0" y="2052827"/>
                </a:moveTo>
                <a:lnTo>
                  <a:pt x="5844539" y="2052827"/>
                </a:lnTo>
                <a:lnTo>
                  <a:pt x="5844539" y="0"/>
                </a:lnTo>
                <a:lnTo>
                  <a:pt x="0" y="0"/>
                </a:lnTo>
                <a:lnTo>
                  <a:pt x="0" y="2052827"/>
                </a:lnTo>
                <a:close/>
              </a:path>
            </a:pathLst>
          </a:custGeom>
          <a:ln w="12192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3816" y="3726179"/>
            <a:ext cx="5829300" cy="2265045"/>
          </a:xfrm>
          <a:custGeom>
            <a:avLst/>
            <a:gdLst/>
            <a:ahLst/>
            <a:cxnLst/>
            <a:rect l="l" t="t" r="r" b="b"/>
            <a:pathLst>
              <a:path w="5829300" h="2265045">
                <a:moveTo>
                  <a:pt x="0" y="2264664"/>
                </a:moveTo>
                <a:lnTo>
                  <a:pt x="5829300" y="2264664"/>
                </a:lnTo>
                <a:lnTo>
                  <a:pt x="5829300" y="0"/>
                </a:lnTo>
                <a:lnTo>
                  <a:pt x="0" y="0"/>
                </a:lnTo>
                <a:lnTo>
                  <a:pt x="0" y="2264664"/>
                </a:lnTo>
                <a:close/>
              </a:path>
            </a:pathLst>
          </a:custGeom>
          <a:ln w="12192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15100" y="4751831"/>
            <a:ext cx="2577465" cy="1161415"/>
          </a:xfrm>
          <a:custGeom>
            <a:avLst/>
            <a:gdLst/>
            <a:ahLst/>
            <a:cxnLst/>
            <a:rect l="l" t="t" r="r" b="b"/>
            <a:pathLst>
              <a:path w="2577465" h="1161414">
                <a:moveTo>
                  <a:pt x="2411983" y="0"/>
                </a:moveTo>
                <a:lnTo>
                  <a:pt x="0" y="0"/>
                </a:lnTo>
                <a:lnTo>
                  <a:pt x="0" y="1161288"/>
                </a:lnTo>
                <a:lnTo>
                  <a:pt x="2411983" y="1161288"/>
                </a:lnTo>
                <a:lnTo>
                  <a:pt x="2577083" y="580644"/>
                </a:lnTo>
                <a:lnTo>
                  <a:pt x="2411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15100" y="4751831"/>
            <a:ext cx="2577465" cy="1161415"/>
          </a:xfrm>
          <a:custGeom>
            <a:avLst/>
            <a:gdLst/>
            <a:ahLst/>
            <a:cxnLst/>
            <a:rect l="l" t="t" r="r" b="b"/>
            <a:pathLst>
              <a:path w="2577465" h="1161414">
                <a:moveTo>
                  <a:pt x="0" y="0"/>
                </a:moveTo>
                <a:lnTo>
                  <a:pt x="2411983" y="0"/>
                </a:lnTo>
                <a:lnTo>
                  <a:pt x="2577083" y="580644"/>
                </a:lnTo>
                <a:lnTo>
                  <a:pt x="2411983" y="1161288"/>
                </a:lnTo>
                <a:lnTo>
                  <a:pt x="0" y="116128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‹№›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531" y="247650"/>
            <a:ext cx="8304936" cy="95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2426" y="1423542"/>
            <a:ext cx="7710805" cy="4552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8806" y="6316631"/>
            <a:ext cx="1403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‹№›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mailto:CLO1@fg.gov.ua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hyperlink" Target="http://www.prozorro.sale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www.fg.gov.ua/aktivi-bankiv/prodazh-aktiviv/informatsiya/shabloni-dogovori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96" y="1613556"/>
            <a:ext cx="7961904" cy="5244444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0" y="5181600"/>
            <a:ext cx="9905999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914400" y="3713211"/>
            <a:ext cx="5334000" cy="1058816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395"/>
              </a:spcBef>
            </a:pPr>
            <a:r>
              <a:rPr sz="4000" b="1" dirty="0" smtClean="0">
                <a:latin typeface="Cera Pro" panose="00000500000000000000" pitchFamily="50" charset="0"/>
              </a:rPr>
              <a:t>E-</a:t>
            </a:r>
            <a:r>
              <a:rPr lang="en-US" sz="4000" b="1" dirty="0" smtClean="0">
                <a:latin typeface="Cera Pro" panose="00000500000000000000" pitchFamily="50" charset="0"/>
              </a:rPr>
              <a:t>A</a:t>
            </a:r>
            <a:r>
              <a:rPr sz="4000" b="1" dirty="0" smtClean="0">
                <a:latin typeface="Cera Pro" panose="00000500000000000000" pitchFamily="50" charset="0"/>
              </a:rPr>
              <a:t>uctioning</a:t>
            </a:r>
            <a:r>
              <a:rPr sz="4000" b="1" spc="-90" dirty="0" smtClean="0">
                <a:latin typeface="Cera Pro" panose="00000500000000000000" pitchFamily="50" charset="0"/>
              </a:rPr>
              <a:t> </a:t>
            </a:r>
            <a:r>
              <a:rPr lang="en-US" sz="4000" b="1" spc="-5" dirty="0">
                <a:latin typeface="Cera Pro" panose="00000500000000000000" pitchFamily="50" charset="0"/>
              </a:rPr>
              <a:t>P</a:t>
            </a:r>
            <a:r>
              <a:rPr sz="4000" b="1" spc="-5" dirty="0" smtClean="0">
                <a:latin typeface="Cera Pro" panose="00000500000000000000" pitchFamily="50" charset="0"/>
              </a:rPr>
              <a:t>rocess </a:t>
            </a:r>
            <a:r>
              <a:rPr sz="4000" b="1" spc="-985" dirty="0" smtClean="0">
                <a:latin typeface="Cera Pro" panose="00000500000000000000" pitchFamily="50" charset="0"/>
              </a:rPr>
              <a:t> </a:t>
            </a:r>
            <a:r>
              <a:rPr lang="en-US" sz="4000" b="1" dirty="0">
                <a:latin typeface="Cera Pro" panose="00000500000000000000" pitchFamily="50" charset="0"/>
              </a:rPr>
              <a:t>G</a:t>
            </a:r>
            <a:r>
              <a:rPr sz="4000" b="1" dirty="0" smtClean="0">
                <a:latin typeface="Cera Pro" panose="00000500000000000000" pitchFamily="50" charset="0"/>
              </a:rPr>
              <a:t>uidelines</a:t>
            </a:r>
            <a:endParaRPr sz="4000" b="1" dirty="0">
              <a:latin typeface="Cera Pro" panose="00000500000000000000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914400" y="5383170"/>
            <a:ext cx="3445291" cy="1273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9864" t="58799" r="7865" b="31677"/>
          <a:stretch/>
        </p:blipFill>
        <p:spPr>
          <a:xfrm>
            <a:off x="4934037" y="5715000"/>
            <a:ext cx="4187440" cy="5896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393" y="3148553"/>
            <a:ext cx="3600607" cy="3709447"/>
          </a:xfrm>
          <a:prstGeom prst="rect">
            <a:avLst/>
          </a:prstGeom>
        </p:spPr>
      </p:pic>
      <p:sp>
        <p:nvSpPr>
          <p:cNvPr id="65" name="object 2"/>
          <p:cNvSpPr/>
          <p:nvPr/>
        </p:nvSpPr>
        <p:spPr>
          <a:xfrm>
            <a:off x="3989832" y="1269491"/>
            <a:ext cx="576580" cy="596265"/>
          </a:xfrm>
          <a:custGeom>
            <a:avLst/>
            <a:gdLst/>
            <a:ahLst/>
            <a:cxnLst/>
            <a:rect l="l" t="t" r="r" b="b"/>
            <a:pathLst>
              <a:path w="576579" h="596264">
                <a:moveTo>
                  <a:pt x="576071" y="573659"/>
                </a:moveTo>
                <a:lnTo>
                  <a:pt x="0" y="573659"/>
                </a:lnTo>
                <a:lnTo>
                  <a:pt x="0" y="595884"/>
                </a:lnTo>
                <a:lnTo>
                  <a:pt x="576071" y="595884"/>
                </a:lnTo>
                <a:lnTo>
                  <a:pt x="576071" y="573659"/>
                </a:lnTo>
                <a:close/>
              </a:path>
              <a:path w="576579" h="596264">
                <a:moveTo>
                  <a:pt x="311403" y="0"/>
                </a:moveTo>
                <a:lnTo>
                  <a:pt x="82295" y="0"/>
                </a:lnTo>
                <a:lnTo>
                  <a:pt x="60477" y="4619"/>
                </a:lnTo>
                <a:lnTo>
                  <a:pt x="42814" y="16954"/>
                </a:lnTo>
                <a:lnTo>
                  <a:pt x="30986" y="34718"/>
                </a:lnTo>
                <a:lnTo>
                  <a:pt x="26669" y="55625"/>
                </a:lnTo>
                <a:lnTo>
                  <a:pt x="26669" y="573659"/>
                </a:lnTo>
                <a:lnTo>
                  <a:pt x="53339" y="573659"/>
                </a:lnTo>
                <a:lnTo>
                  <a:pt x="53339" y="55625"/>
                </a:lnTo>
                <a:lnTo>
                  <a:pt x="55667" y="44511"/>
                </a:lnTo>
                <a:lnTo>
                  <a:pt x="61960" y="35290"/>
                </a:lnTo>
                <a:lnTo>
                  <a:pt x="71181" y="28997"/>
                </a:lnTo>
                <a:lnTo>
                  <a:pt x="82295" y="26670"/>
                </a:lnTo>
                <a:lnTo>
                  <a:pt x="356821" y="26670"/>
                </a:lnTo>
                <a:lnTo>
                  <a:pt x="350075" y="16954"/>
                </a:lnTo>
                <a:lnTo>
                  <a:pt x="332311" y="4619"/>
                </a:lnTo>
                <a:lnTo>
                  <a:pt x="311403" y="0"/>
                </a:lnTo>
                <a:close/>
              </a:path>
              <a:path w="576579" h="596264">
                <a:moveTo>
                  <a:pt x="356821" y="26670"/>
                </a:moveTo>
                <a:lnTo>
                  <a:pt x="311403" y="26670"/>
                </a:lnTo>
                <a:lnTo>
                  <a:pt x="322107" y="28997"/>
                </a:lnTo>
                <a:lnTo>
                  <a:pt x="330549" y="35290"/>
                </a:lnTo>
                <a:lnTo>
                  <a:pt x="336085" y="44511"/>
                </a:lnTo>
                <a:lnTo>
                  <a:pt x="338073" y="55625"/>
                </a:lnTo>
                <a:lnTo>
                  <a:pt x="338073" y="573659"/>
                </a:lnTo>
                <a:lnTo>
                  <a:pt x="367029" y="573659"/>
                </a:lnTo>
                <a:lnTo>
                  <a:pt x="367029" y="55625"/>
                </a:lnTo>
                <a:lnTo>
                  <a:pt x="362410" y="34718"/>
                </a:lnTo>
                <a:lnTo>
                  <a:pt x="356821" y="26670"/>
                </a:lnTo>
                <a:close/>
              </a:path>
              <a:path w="576579" h="596264">
                <a:moveTo>
                  <a:pt x="493775" y="75565"/>
                </a:moveTo>
                <a:lnTo>
                  <a:pt x="375919" y="75565"/>
                </a:lnTo>
                <a:lnTo>
                  <a:pt x="375919" y="102235"/>
                </a:lnTo>
                <a:lnTo>
                  <a:pt x="493775" y="102235"/>
                </a:lnTo>
                <a:lnTo>
                  <a:pt x="504890" y="104562"/>
                </a:lnTo>
                <a:lnTo>
                  <a:pt x="514111" y="110855"/>
                </a:lnTo>
                <a:lnTo>
                  <a:pt x="520404" y="120076"/>
                </a:lnTo>
                <a:lnTo>
                  <a:pt x="522731" y="131191"/>
                </a:lnTo>
                <a:lnTo>
                  <a:pt x="522731" y="573659"/>
                </a:lnTo>
                <a:lnTo>
                  <a:pt x="549401" y="573659"/>
                </a:lnTo>
                <a:lnTo>
                  <a:pt x="549401" y="131191"/>
                </a:lnTo>
                <a:lnTo>
                  <a:pt x="544782" y="110283"/>
                </a:lnTo>
                <a:lnTo>
                  <a:pt x="532447" y="92519"/>
                </a:lnTo>
                <a:lnTo>
                  <a:pt x="514683" y="80184"/>
                </a:lnTo>
                <a:lnTo>
                  <a:pt x="493775" y="75565"/>
                </a:lnTo>
                <a:close/>
              </a:path>
              <a:path w="576579" h="596264">
                <a:moveTo>
                  <a:pt x="126745" y="478028"/>
                </a:moveTo>
                <a:lnTo>
                  <a:pt x="86740" y="478028"/>
                </a:lnTo>
                <a:lnTo>
                  <a:pt x="86740" y="553593"/>
                </a:lnTo>
                <a:lnTo>
                  <a:pt x="126745" y="553593"/>
                </a:lnTo>
                <a:lnTo>
                  <a:pt x="126745" y="478028"/>
                </a:lnTo>
                <a:close/>
              </a:path>
              <a:path w="576579" h="596264">
                <a:moveTo>
                  <a:pt x="246887" y="478028"/>
                </a:moveTo>
                <a:lnTo>
                  <a:pt x="206882" y="478028"/>
                </a:lnTo>
                <a:lnTo>
                  <a:pt x="206882" y="553593"/>
                </a:lnTo>
                <a:lnTo>
                  <a:pt x="246887" y="553593"/>
                </a:lnTo>
                <a:lnTo>
                  <a:pt x="246887" y="478028"/>
                </a:lnTo>
                <a:close/>
              </a:path>
              <a:path w="576579" h="596264">
                <a:moveTo>
                  <a:pt x="309117" y="478028"/>
                </a:moveTo>
                <a:lnTo>
                  <a:pt x="266953" y="478028"/>
                </a:lnTo>
                <a:lnTo>
                  <a:pt x="266953" y="553593"/>
                </a:lnTo>
                <a:lnTo>
                  <a:pt x="309117" y="553593"/>
                </a:lnTo>
                <a:lnTo>
                  <a:pt x="309117" y="478028"/>
                </a:lnTo>
                <a:close/>
              </a:path>
              <a:path w="576579" h="596264">
                <a:moveTo>
                  <a:pt x="429259" y="493649"/>
                </a:moveTo>
                <a:lnTo>
                  <a:pt x="391413" y="493649"/>
                </a:lnTo>
                <a:lnTo>
                  <a:pt x="391413" y="553593"/>
                </a:lnTo>
                <a:lnTo>
                  <a:pt x="429259" y="553593"/>
                </a:lnTo>
                <a:lnTo>
                  <a:pt x="429259" y="493649"/>
                </a:lnTo>
                <a:close/>
              </a:path>
              <a:path w="576579" h="596264">
                <a:moveTo>
                  <a:pt x="491489" y="493649"/>
                </a:moveTo>
                <a:lnTo>
                  <a:pt x="453770" y="493649"/>
                </a:lnTo>
                <a:lnTo>
                  <a:pt x="453770" y="553593"/>
                </a:lnTo>
                <a:lnTo>
                  <a:pt x="491489" y="553593"/>
                </a:lnTo>
                <a:lnTo>
                  <a:pt x="491489" y="493649"/>
                </a:lnTo>
                <a:close/>
              </a:path>
              <a:path w="576579" h="596264">
                <a:moveTo>
                  <a:pt x="429259" y="406908"/>
                </a:moveTo>
                <a:lnTo>
                  <a:pt x="391413" y="406908"/>
                </a:lnTo>
                <a:lnTo>
                  <a:pt x="391413" y="466979"/>
                </a:lnTo>
                <a:lnTo>
                  <a:pt x="429259" y="466979"/>
                </a:lnTo>
                <a:lnTo>
                  <a:pt x="429259" y="406908"/>
                </a:lnTo>
                <a:close/>
              </a:path>
              <a:path w="576579" h="596264">
                <a:moveTo>
                  <a:pt x="491489" y="406908"/>
                </a:moveTo>
                <a:lnTo>
                  <a:pt x="453770" y="406908"/>
                </a:lnTo>
                <a:lnTo>
                  <a:pt x="453770" y="466979"/>
                </a:lnTo>
                <a:lnTo>
                  <a:pt x="491489" y="466979"/>
                </a:lnTo>
                <a:lnTo>
                  <a:pt x="491489" y="406908"/>
                </a:lnTo>
                <a:close/>
              </a:path>
              <a:path w="576579" h="596264">
                <a:moveTo>
                  <a:pt x="126745" y="375793"/>
                </a:moveTo>
                <a:lnTo>
                  <a:pt x="86740" y="375793"/>
                </a:lnTo>
                <a:lnTo>
                  <a:pt x="86740" y="453644"/>
                </a:lnTo>
                <a:lnTo>
                  <a:pt x="126745" y="453644"/>
                </a:lnTo>
                <a:lnTo>
                  <a:pt x="126745" y="375793"/>
                </a:lnTo>
                <a:close/>
              </a:path>
              <a:path w="576579" h="596264">
                <a:moveTo>
                  <a:pt x="186816" y="375793"/>
                </a:moveTo>
                <a:lnTo>
                  <a:pt x="148970" y="375793"/>
                </a:lnTo>
                <a:lnTo>
                  <a:pt x="148970" y="453644"/>
                </a:lnTo>
                <a:lnTo>
                  <a:pt x="186816" y="453644"/>
                </a:lnTo>
                <a:lnTo>
                  <a:pt x="186816" y="375793"/>
                </a:lnTo>
                <a:close/>
              </a:path>
              <a:path w="576579" h="596264">
                <a:moveTo>
                  <a:pt x="246887" y="375793"/>
                </a:moveTo>
                <a:lnTo>
                  <a:pt x="206882" y="375793"/>
                </a:lnTo>
                <a:lnTo>
                  <a:pt x="206882" y="453644"/>
                </a:lnTo>
                <a:lnTo>
                  <a:pt x="246887" y="453644"/>
                </a:lnTo>
                <a:lnTo>
                  <a:pt x="246887" y="375793"/>
                </a:lnTo>
                <a:close/>
              </a:path>
              <a:path w="576579" h="596264">
                <a:moveTo>
                  <a:pt x="309117" y="375793"/>
                </a:moveTo>
                <a:lnTo>
                  <a:pt x="266953" y="375793"/>
                </a:lnTo>
                <a:lnTo>
                  <a:pt x="266953" y="453644"/>
                </a:lnTo>
                <a:lnTo>
                  <a:pt x="309117" y="453644"/>
                </a:lnTo>
                <a:lnTo>
                  <a:pt x="309117" y="375793"/>
                </a:lnTo>
                <a:close/>
              </a:path>
              <a:path w="576579" h="596264">
                <a:moveTo>
                  <a:pt x="429259" y="320167"/>
                </a:moveTo>
                <a:lnTo>
                  <a:pt x="391413" y="320167"/>
                </a:lnTo>
                <a:lnTo>
                  <a:pt x="391413" y="382397"/>
                </a:lnTo>
                <a:lnTo>
                  <a:pt x="429259" y="382397"/>
                </a:lnTo>
                <a:lnTo>
                  <a:pt x="429259" y="320167"/>
                </a:lnTo>
                <a:close/>
              </a:path>
              <a:path w="576579" h="596264">
                <a:moveTo>
                  <a:pt x="491489" y="320167"/>
                </a:moveTo>
                <a:lnTo>
                  <a:pt x="453770" y="320167"/>
                </a:lnTo>
                <a:lnTo>
                  <a:pt x="453770" y="382397"/>
                </a:lnTo>
                <a:lnTo>
                  <a:pt x="491489" y="382397"/>
                </a:lnTo>
                <a:lnTo>
                  <a:pt x="491489" y="320167"/>
                </a:lnTo>
                <a:close/>
              </a:path>
              <a:path w="576579" h="596264">
                <a:moveTo>
                  <a:pt x="186816" y="275717"/>
                </a:moveTo>
                <a:lnTo>
                  <a:pt x="148970" y="275717"/>
                </a:lnTo>
                <a:lnTo>
                  <a:pt x="148970" y="351282"/>
                </a:lnTo>
                <a:lnTo>
                  <a:pt x="186816" y="351282"/>
                </a:lnTo>
                <a:lnTo>
                  <a:pt x="186816" y="275717"/>
                </a:lnTo>
                <a:close/>
              </a:path>
              <a:path w="576579" h="596264">
                <a:moveTo>
                  <a:pt x="246887" y="275717"/>
                </a:moveTo>
                <a:lnTo>
                  <a:pt x="206882" y="275717"/>
                </a:lnTo>
                <a:lnTo>
                  <a:pt x="206882" y="351282"/>
                </a:lnTo>
                <a:lnTo>
                  <a:pt x="246887" y="351282"/>
                </a:lnTo>
                <a:lnTo>
                  <a:pt x="246887" y="275717"/>
                </a:lnTo>
                <a:close/>
              </a:path>
              <a:path w="576579" h="596264">
                <a:moveTo>
                  <a:pt x="309117" y="275717"/>
                </a:moveTo>
                <a:lnTo>
                  <a:pt x="266953" y="275717"/>
                </a:lnTo>
                <a:lnTo>
                  <a:pt x="266953" y="351282"/>
                </a:lnTo>
                <a:lnTo>
                  <a:pt x="309117" y="351282"/>
                </a:lnTo>
                <a:lnTo>
                  <a:pt x="309117" y="275717"/>
                </a:lnTo>
                <a:close/>
              </a:path>
              <a:path w="576579" h="596264">
                <a:moveTo>
                  <a:pt x="429259" y="235712"/>
                </a:moveTo>
                <a:lnTo>
                  <a:pt x="391413" y="235712"/>
                </a:lnTo>
                <a:lnTo>
                  <a:pt x="391413" y="295656"/>
                </a:lnTo>
                <a:lnTo>
                  <a:pt x="429259" y="295656"/>
                </a:lnTo>
                <a:lnTo>
                  <a:pt x="429259" y="235712"/>
                </a:lnTo>
                <a:close/>
              </a:path>
              <a:path w="576579" h="596264">
                <a:moveTo>
                  <a:pt x="491489" y="235712"/>
                </a:moveTo>
                <a:lnTo>
                  <a:pt x="453770" y="235712"/>
                </a:lnTo>
                <a:lnTo>
                  <a:pt x="453770" y="295656"/>
                </a:lnTo>
                <a:lnTo>
                  <a:pt x="491489" y="295656"/>
                </a:lnTo>
                <a:lnTo>
                  <a:pt x="491489" y="235712"/>
                </a:lnTo>
                <a:close/>
              </a:path>
              <a:path w="576579" h="596264">
                <a:moveTo>
                  <a:pt x="126745" y="173482"/>
                </a:moveTo>
                <a:lnTo>
                  <a:pt x="86740" y="173482"/>
                </a:lnTo>
                <a:lnTo>
                  <a:pt x="86740" y="251206"/>
                </a:lnTo>
                <a:lnTo>
                  <a:pt x="126745" y="251206"/>
                </a:lnTo>
                <a:lnTo>
                  <a:pt x="126745" y="173482"/>
                </a:lnTo>
                <a:close/>
              </a:path>
              <a:path w="576579" h="596264">
                <a:moveTo>
                  <a:pt x="186816" y="173482"/>
                </a:moveTo>
                <a:lnTo>
                  <a:pt x="148970" y="173482"/>
                </a:lnTo>
                <a:lnTo>
                  <a:pt x="148970" y="251206"/>
                </a:lnTo>
                <a:lnTo>
                  <a:pt x="186816" y="251206"/>
                </a:lnTo>
                <a:lnTo>
                  <a:pt x="186816" y="173482"/>
                </a:lnTo>
                <a:close/>
              </a:path>
              <a:path w="576579" h="596264">
                <a:moveTo>
                  <a:pt x="246887" y="173482"/>
                </a:moveTo>
                <a:lnTo>
                  <a:pt x="206882" y="173482"/>
                </a:lnTo>
                <a:lnTo>
                  <a:pt x="206882" y="251206"/>
                </a:lnTo>
                <a:lnTo>
                  <a:pt x="246887" y="251206"/>
                </a:lnTo>
                <a:lnTo>
                  <a:pt x="246887" y="173482"/>
                </a:lnTo>
                <a:close/>
              </a:path>
              <a:path w="576579" h="596264">
                <a:moveTo>
                  <a:pt x="309117" y="173482"/>
                </a:moveTo>
                <a:lnTo>
                  <a:pt x="266953" y="173482"/>
                </a:lnTo>
                <a:lnTo>
                  <a:pt x="266953" y="251206"/>
                </a:lnTo>
                <a:lnTo>
                  <a:pt x="309117" y="251206"/>
                </a:lnTo>
                <a:lnTo>
                  <a:pt x="309117" y="173482"/>
                </a:lnTo>
                <a:close/>
              </a:path>
              <a:path w="576579" h="596264">
                <a:moveTo>
                  <a:pt x="429259" y="148971"/>
                </a:moveTo>
                <a:lnTo>
                  <a:pt x="391413" y="148971"/>
                </a:lnTo>
                <a:lnTo>
                  <a:pt x="391413" y="209042"/>
                </a:lnTo>
                <a:lnTo>
                  <a:pt x="429259" y="209042"/>
                </a:lnTo>
                <a:lnTo>
                  <a:pt x="429259" y="148971"/>
                </a:lnTo>
                <a:close/>
              </a:path>
              <a:path w="576579" h="596264">
                <a:moveTo>
                  <a:pt x="126745" y="73406"/>
                </a:moveTo>
                <a:lnTo>
                  <a:pt x="86740" y="73406"/>
                </a:lnTo>
                <a:lnTo>
                  <a:pt x="86740" y="148971"/>
                </a:lnTo>
                <a:lnTo>
                  <a:pt x="126745" y="148971"/>
                </a:lnTo>
                <a:lnTo>
                  <a:pt x="126745" y="73406"/>
                </a:lnTo>
                <a:close/>
              </a:path>
              <a:path w="576579" h="596264">
                <a:moveTo>
                  <a:pt x="186816" y="73406"/>
                </a:moveTo>
                <a:lnTo>
                  <a:pt x="148970" y="73406"/>
                </a:lnTo>
                <a:lnTo>
                  <a:pt x="148970" y="148971"/>
                </a:lnTo>
                <a:lnTo>
                  <a:pt x="186816" y="148971"/>
                </a:lnTo>
                <a:lnTo>
                  <a:pt x="186816" y="73406"/>
                </a:lnTo>
                <a:close/>
              </a:path>
              <a:path w="576579" h="596264">
                <a:moveTo>
                  <a:pt x="309117" y="73406"/>
                </a:moveTo>
                <a:lnTo>
                  <a:pt x="266953" y="73406"/>
                </a:lnTo>
                <a:lnTo>
                  <a:pt x="266953" y="148971"/>
                </a:lnTo>
                <a:lnTo>
                  <a:pt x="309117" y="148971"/>
                </a:lnTo>
                <a:lnTo>
                  <a:pt x="309117" y="73406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"/>
          <p:cNvSpPr txBox="1"/>
          <p:nvPr/>
        </p:nvSpPr>
        <p:spPr>
          <a:xfrm>
            <a:off x="4739385" y="124637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Deposit </a:t>
            </a:r>
            <a:r>
              <a:rPr sz="1000" spc="-5" dirty="0">
                <a:latin typeface="Arial MT"/>
                <a:cs typeface="Arial MT"/>
              </a:rPr>
              <a:t>Guarantee Fund (“DGF”) </a:t>
            </a:r>
            <a:r>
              <a:rPr sz="1000" spc="-10" dirty="0">
                <a:latin typeface="Arial MT"/>
                <a:cs typeface="Arial MT"/>
              </a:rPr>
              <a:t>was </a:t>
            </a:r>
            <a:r>
              <a:rPr sz="1000" spc="-5" dirty="0">
                <a:latin typeface="Arial MT"/>
                <a:cs typeface="Arial MT"/>
              </a:rPr>
              <a:t>established </a:t>
            </a:r>
            <a:r>
              <a:rPr sz="1000" spc="-10" dirty="0">
                <a:latin typeface="Arial MT"/>
                <a:cs typeface="Arial MT"/>
              </a:rPr>
              <a:t>with </a:t>
            </a:r>
            <a:r>
              <a:rPr sz="1000" spc="-5" dirty="0">
                <a:latin typeface="Arial MT"/>
                <a:cs typeface="Arial MT"/>
              </a:rPr>
              <a:t>the purpose </a:t>
            </a:r>
            <a:r>
              <a:rPr sz="1000" spc="-10" dirty="0">
                <a:latin typeface="Arial MT"/>
                <a:cs typeface="Arial MT"/>
              </a:rPr>
              <a:t>of 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protecting </a:t>
            </a:r>
            <a:r>
              <a:rPr sz="1000" spc="-5" dirty="0">
                <a:latin typeface="Arial MT"/>
                <a:cs typeface="Arial MT"/>
              </a:rPr>
              <a:t>bank depositors </a:t>
            </a:r>
            <a:r>
              <a:rPr sz="1000" spc="-10" dirty="0">
                <a:latin typeface="Arial MT"/>
                <a:cs typeface="Arial MT"/>
              </a:rPr>
              <a:t>in </a:t>
            </a:r>
            <a:r>
              <a:rPr sz="1000" spc="-5" dirty="0">
                <a:latin typeface="Arial MT"/>
                <a:cs typeface="Arial MT"/>
              </a:rPr>
              <a:t>Ukraine and </a:t>
            </a:r>
            <a:r>
              <a:rPr sz="1000" spc="-10" dirty="0">
                <a:latin typeface="Arial MT"/>
                <a:cs typeface="Arial MT"/>
              </a:rPr>
              <a:t>in </a:t>
            </a:r>
            <a:r>
              <a:rPr sz="1000" spc="-5" dirty="0">
                <a:latin typeface="Arial MT"/>
                <a:cs typeface="Arial MT"/>
              </a:rPr>
              <a:t>2014 became one of the </a:t>
            </a:r>
            <a:r>
              <a:rPr sz="1000" dirty="0">
                <a:latin typeface="Arial MT"/>
                <a:cs typeface="Arial MT"/>
              </a:rPr>
              <a:t> major </a:t>
            </a:r>
            <a:r>
              <a:rPr sz="1000" spc="-10" dirty="0">
                <a:latin typeface="Arial MT"/>
                <a:cs typeface="Arial MT"/>
              </a:rPr>
              <a:t>holders </a:t>
            </a:r>
            <a:r>
              <a:rPr sz="1000" spc="-5" dirty="0">
                <a:latin typeface="Arial MT"/>
                <a:cs typeface="Arial MT"/>
              </a:rPr>
              <a:t>of distressed assets </a:t>
            </a:r>
            <a:r>
              <a:rPr sz="1000" spc="-10" dirty="0">
                <a:latin typeface="Arial MT"/>
                <a:cs typeface="Arial MT"/>
              </a:rPr>
              <a:t>in </a:t>
            </a:r>
            <a:r>
              <a:rPr sz="1000" spc="-5" dirty="0">
                <a:latin typeface="Arial MT"/>
                <a:cs typeface="Arial MT"/>
              </a:rPr>
              <a:t>Ukraine </a:t>
            </a:r>
            <a:r>
              <a:rPr sz="1000" spc="-10" dirty="0">
                <a:latin typeface="Arial MT"/>
                <a:cs typeface="Arial MT"/>
              </a:rPr>
              <a:t>following </a:t>
            </a:r>
            <a:r>
              <a:rPr sz="1000" spc="-5" dirty="0">
                <a:latin typeface="Arial MT"/>
                <a:cs typeface="Arial MT"/>
              </a:rPr>
              <a:t>the crisis </a:t>
            </a:r>
            <a:r>
              <a:rPr sz="1000" spc="-10" dirty="0">
                <a:latin typeface="Arial MT"/>
                <a:cs typeface="Arial MT"/>
              </a:rPr>
              <a:t>and </a:t>
            </a:r>
            <a:r>
              <a:rPr sz="1000" spc="-5" dirty="0">
                <a:latin typeface="Arial MT"/>
                <a:cs typeface="Arial MT"/>
              </a:rPr>
              <a:t>“clean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up”</a:t>
            </a:r>
            <a:r>
              <a:rPr sz="1000" spc="-5" dirty="0">
                <a:latin typeface="Arial MT"/>
                <a:cs typeface="Arial MT"/>
              </a:rPr>
              <a:t> of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 banking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system.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67" name="object 4"/>
          <p:cNvGrpSpPr/>
          <p:nvPr/>
        </p:nvGrpSpPr>
        <p:grpSpPr>
          <a:xfrm>
            <a:off x="0" y="0"/>
            <a:ext cx="9197848" cy="6857997"/>
            <a:chOff x="0" y="0"/>
            <a:chExt cx="9197848" cy="6857997"/>
          </a:xfrm>
        </p:grpSpPr>
        <p:pic>
          <p:nvPicPr>
            <p:cNvPr id="6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70375" cy="6857997"/>
            </a:xfrm>
            <a:prstGeom prst="rect">
              <a:avLst/>
            </a:prstGeom>
          </p:spPr>
        </p:pic>
        <p:sp>
          <p:nvSpPr>
            <p:cNvPr id="69" name="object 6"/>
            <p:cNvSpPr/>
            <p:nvPr/>
          </p:nvSpPr>
          <p:spPr>
            <a:xfrm>
              <a:off x="3988308" y="4463796"/>
              <a:ext cx="5209540" cy="1604274"/>
            </a:xfrm>
            <a:custGeom>
              <a:avLst/>
              <a:gdLst/>
              <a:ahLst/>
              <a:cxnLst/>
              <a:rect l="l" t="t" r="r" b="b"/>
              <a:pathLst>
                <a:path w="5209540" h="1727200">
                  <a:moveTo>
                    <a:pt x="0" y="1726691"/>
                  </a:moveTo>
                  <a:lnTo>
                    <a:pt x="5209032" y="1726691"/>
                  </a:lnTo>
                  <a:lnTo>
                    <a:pt x="5209032" y="0"/>
                  </a:lnTo>
                  <a:lnTo>
                    <a:pt x="0" y="0"/>
                  </a:lnTo>
                  <a:lnTo>
                    <a:pt x="0" y="1726691"/>
                  </a:lnTo>
                  <a:close/>
                </a:path>
              </a:pathLst>
            </a:custGeom>
            <a:ln w="914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8"/>
          <p:cNvSpPr/>
          <p:nvPr/>
        </p:nvSpPr>
        <p:spPr>
          <a:xfrm>
            <a:off x="4607052" y="3706367"/>
            <a:ext cx="581025" cy="612775"/>
          </a:xfrm>
          <a:custGeom>
            <a:avLst/>
            <a:gdLst/>
            <a:ahLst/>
            <a:cxnLst/>
            <a:rect l="l" t="t" r="r" b="b"/>
            <a:pathLst>
              <a:path w="581025" h="612775">
                <a:moveTo>
                  <a:pt x="105156" y="247396"/>
                </a:moveTo>
                <a:lnTo>
                  <a:pt x="103632" y="241046"/>
                </a:lnTo>
                <a:lnTo>
                  <a:pt x="100457" y="241046"/>
                </a:lnTo>
                <a:lnTo>
                  <a:pt x="96723" y="226745"/>
                </a:lnTo>
                <a:lnTo>
                  <a:pt x="88709" y="215582"/>
                </a:lnTo>
                <a:lnTo>
                  <a:pt x="77444" y="208330"/>
                </a:lnTo>
                <a:lnTo>
                  <a:pt x="64008" y="205740"/>
                </a:lnTo>
                <a:lnTo>
                  <a:pt x="50507" y="208330"/>
                </a:lnTo>
                <a:lnTo>
                  <a:pt x="39395" y="215582"/>
                </a:lnTo>
                <a:lnTo>
                  <a:pt x="31851" y="226745"/>
                </a:lnTo>
                <a:lnTo>
                  <a:pt x="29083" y="241046"/>
                </a:lnTo>
                <a:lnTo>
                  <a:pt x="25908" y="241046"/>
                </a:lnTo>
                <a:lnTo>
                  <a:pt x="24384" y="247396"/>
                </a:lnTo>
                <a:lnTo>
                  <a:pt x="24384" y="252222"/>
                </a:lnTo>
                <a:lnTo>
                  <a:pt x="25908" y="258699"/>
                </a:lnTo>
                <a:lnTo>
                  <a:pt x="29083" y="263525"/>
                </a:lnTo>
                <a:lnTo>
                  <a:pt x="32258" y="263525"/>
                </a:lnTo>
                <a:lnTo>
                  <a:pt x="37045" y="275539"/>
                </a:lnTo>
                <a:lnTo>
                  <a:pt x="44170" y="286359"/>
                </a:lnTo>
                <a:lnTo>
                  <a:pt x="53670" y="294182"/>
                </a:lnTo>
                <a:lnTo>
                  <a:pt x="65532" y="297180"/>
                </a:lnTo>
                <a:lnTo>
                  <a:pt x="78079" y="294182"/>
                </a:lnTo>
                <a:lnTo>
                  <a:pt x="87350" y="286359"/>
                </a:lnTo>
                <a:lnTo>
                  <a:pt x="93649" y="275539"/>
                </a:lnTo>
                <a:lnTo>
                  <a:pt x="97282" y="263525"/>
                </a:lnTo>
                <a:lnTo>
                  <a:pt x="100457" y="261874"/>
                </a:lnTo>
                <a:lnTo>
                  <a:pt x="103632" y="258699"/>
                </a:lnTo>
                <a:lnTo>
                  <a:pt x="103632" y="252222"/>
                </a:lnTo>
                <a:lnTo>
                  <a:pt x="105156" y="247396"/>
                </a:lnTo>
                <a:close/>
              </a:path>
              <a:path w="581025" h="612775">
                <a:moveTo>
                  <a:pt x="128016" y="336677"/>
                </a:moveTo>
                <a:lnTo>
                  <a:pt x="125463" y="325424"/>
                </a:lnTo>
                <a:lnTo>
                  <a:pt x="118427" y="316268"/>
                </a:lnTo>
                <a:lnTo>
                  <a:pt x="107759" y="310108"/>
                </a:lnTo>
                <a:lnTo>
                  <a:pt x="94361" y="307848"/>
                </a:lnTo>
                <a:lnTo>
                  <a:pt x="89662" y="307848"/>
                </a:lnTo>
                <a:lnTo>
                  <a:pt x="64008" y="359156"/>
                </a:lnTo>
                <a:lnTo>
                  <a:pt x="36830" y="307848"/>
                </a:lnTo>
                <a:lnTo>
                  <a:pt x="33655" y="307848"/>
                </a:lnTo>
                <a:lnTo>
                  <a:pt x="20942" y="310108"/>
                </a:lnTo>
                <a:lnTo>
                  <a:pt x="10198" y="316268"/>
                </a:lnTo>
                <a:lnTo>
                  <a:pt x="2768" y="325424"/>
                </a:lnTo>
                <a:lnTo>
                  <a:pt x="0" y="336677"/>
                </a:lnTo>
                <a:lnTo>
                  <a:pt x="0" y="402336"/>
                </a:lnTo>
                <a:lnTo>
                  <a:pt x="128016" y="402336"/>
                </a:lnTo>
                <a:lnTo>
                  <a:pt x="128016" y="359156"/>
                </a:lnTo>
                <a:lnTo>
                  <a:pt x="128016" y="336677"/>
                </a:lnTo>
                <a:close/>
              </a:path>
              <a:path w="581025" h="612775">
                <a:moveTo>
                  <a:pt x="185928" y="451993"/>
                </a:moveTo>
                <a:lnTo>
                  <a:pt x="149352" y="393192"/>
                </a:lnTo>
                <a:lnTo>
                  <a:pt x="149352" y="424180"/>
                </a:lnTo>
                <a:lnTo>
                  <a:pt x="173228" y="461772"/>
                </a:lnTo>
                <a:lnTo>
                  <a:pt x="176403" y="458470"/>
                </a:lnTo>
                <a:lnTo>
                  <a:pt x="185928" y="451993"/>
                </a:lnTo>
                <a:close/>
              </a:path>
              <a:path w="581025" h="612775">
                <a:moveTo>
                  <a:pt x="188976" y="326136"/>
                </a:moveTo>
                <a:lnTo>
                  <a:pt x="149352" y="326136"/>
                </a:lnTo>
                <a:lnTo>
                  <a:pt x="149352" y="342900"/>
                </a:lnTo>
                <a:lnTo>
                  <a:pt x="187452" y="342900"/>
                </a:lnTo>
                <a:lnTo>
                  <a:pt x="187452" y="336804"/>
                </a:lnTo>
                <a:lnTo>
                  <a:pt x="188976" y="332232"/>
                </a:lnTo>
                <a:lnTo>
                  <a:pt x="188976" y="326136"/>
                </a:lnTo>
                <a:close/>
              </a:path>
              <a:path w="581025" h="612775">
                <a:moveTo>
                  <a:pt x="277368" y="184404"/>
                </a:moveTo>
                <a:lnTo>
                  <a:pt x="270649" y="150710"/>
                </a:lnTo>
                <a:lnTo>
                  <a:pt x="252412" y="123634"/>
                </a:lnTo>
                <a:lnTo>
                  <a:pt x="244538" y="118364"/>
                </a:lnTo>
                <a:lnTo>
                  <a:pt x="229489" y="108292"/>
                </a:lnTo>
                <a:lnTo>
                  <a:pt x="229489" y="145796"/>
                </a:lnTo>
                <a:lnTo>
                  <a:pt x="229489" y="158623"/>
                </a:lnTo>
                <a:lnTo>
                  <a:pt x="224663" y="163449"/>
                </a:lnTo>
                <a:lnTo>
                  <a:pt x="178435" y="163449"/>
                </a:lnTo>
                <a:lnTo>
                  <a:pt x="178435" y="171577"/>
                </a:lnTo>
                <a:lnTo>
                  <a:pt x="221488" y="171577"/>
                </a:lnTo>
                <a:lnTo>
                  <a:pt x="229489" y="179578"/>
                </a:lnTo>
                <a:lnTo>
                  <a:pt x="229489" y="216662"/>
                </a:lnTo>
                <a:lnTo>
                  <a:pt x="221488" y="223139"/>
                </a:lnTo>
                <a:lnTo>
                  <a:pt x="203962" y="223139"/>
                </a:lnTo>
                <a:lnTo>
                  <a:pt x="203962" y="244094"/>
                </a:lnTo>
                <a:lnTo>
                  <a:pt x="199136" y="248920"/>
                </a:lnTo>
                <a:lnTo>
                  <a:pt x="187960" y="248920"/>
                </a:lnTo>
                <a:lnTo>
                  <a:pt x="183134" y="244094"/>
                </a:lnTo>
                <a:lnTo>
                  <a:pt x="183134" y="223139"/>
                </a:lnTo>
                <a:lnTo>
                  <a:pt x="160782" y="223139"/>
                </a:lnTo>
                <a:lnTo>
                  <a:pt x="156083" y="218313"/>
                </a:lnTo>
                <a:lnTo>
                  <a:pt x="156083" y="207010"/>
                </a:lnTo>
                <a:lnTo>
                  <a:pt x="160782" y="202184"/>
                </a:lnTo>
                <a:lnTo>
                  <a:pt x="208661" y="202184"/>
                </a:lnTo>
                <a:lnTo>
                  <a:pt x="208661" y="192532"/>
                </a:lnTo>
                <a:lnTo>
                  <a:pt x="163957" y="192532"/>
                </a:lnTo>
                <a:lnTo>
                  <a:pt x="156083" y="186055"/>
                </a:lnTo>
                <a:lnTo>
                  <a:pt x="156083" y="148971"/>
                </a:lnTo>
                <a:lnTo>
                  <a:pt x="163957" y="140970"/>
                </a:lnTo>
                <a:lnTo>
                  <a:pt x="183134" y="140970"/>
                </a:lnTo>
                <a:lnTo>
                  <a:pt x="183134" y="123190"/>
                </a:lnTo>
                <a:lnTo>
                  <a:pt x="187960" y="118364"/>
                </a:lnTo>
                <a:lnTo>
                  <a:pt x="199136" y="118364"/>
                </a:lnTo>
                <a:lnTo>
                  <a:pt x="203962" y="123190"/>
                </a:lnTo>
                <a:lnTo>
                  <a:pt x="203962" y="140970"/>
                </a:lnTo>
                <a:lnTo>
                  <a:pt x="224663" y="140970"/>
                </a:lnTo>
                <a:lnTo>
                  <a:pt x="229489" y="145796"/>
                </a:lnTo>
                <a:lnTo>
                  <a:pt x="229489" y="108292"/>
                </a:lnTo>
                <a:lnTo>
                  <a:pt x="225501" y="105613"/>
                </a:lnTo>
                <a:lnTo>
                  <a:pt x="192786" y="99060"/>
                </a:lnTo>
                <a:lnTo>
                  <a:pt x="160248" y="105613"/>
                </a:lnTo>
                <a:lnTo>
                  <a:pt x="133870" y="123634"/>
                </a:lnTo>
                <a:lnTo>
                  <a:pt x="116179" y="150710"/>
                </a:lnTo>
                <a:lnTo>
                  <a:pt x="109728" y="184404"/>
                </a:lnTo>
                <a:lnTo>
                  <a:pt x="116179" y="217220"/>
                </a:lnTo>
                <a:lnTo>
                  <a:pt x="133870" y="243840"/>
                </a:lnTo>
                <a:lnTo>
                  <a:pt x="160248" y="261708"/>
                </a:lnTo>
                <a:lnTo>
                  <a:pt x="192786" y="268224"/>
                </a:lnTo>
                <a:lnTo>
                  <a:pt x="225501" y="261708"/>
                </a:lnTo>
                <a:lnTo>
                  <a:pt x="244754" y="248920"/>
                </a:lnTo>
                <a:lnTo>
                  <a:pt x="252412" y="243840"/>
                </a:lnTo>
                <a:lnTo>
                  <a:pt x="270649" y="217220"/>
                </a:lnTo>
                <a:lnTo>
                  <a:pt x="277368" y="184404"/>
                </a:lnTo>
                <a:close/>
              </a:path>
              <a:path w="581025" h="612775">
                <a:moveTo>
                  <a:pt x="304800" y="454406"/>
                </a:moveTo>
                <a:lnTo>
                  <a:pt x="298069" y="449580"/>
                </a:lnTo>
                <a:lnTo>
                  <a:pt x="284734" y="449580"/>
                </a:lnTo>
                <a:lnTo>
                  <a:pt x="276352" y="449580"/>
                </a:lnTo>
                <a:lnTo>
                  <a:pt x="271272" y="454406"/>
                </a:lnTo>
                <a:lnTo>
                  <a:pt x="271272" y="476758"/>
                </a:lnTo>
                <a:lnTo>
                  <a:pt x="276352" y="481584"/>
                </a:lnTo>
                <a:lnTo>
                  <a:pt x="298069" y="481584"/>
                </a:lnTo>
                <a:lnTo>
                  <a:pt x="304800" y="476758"/>
                </a:lnTo>
                <a:lnTo>
                  <a:pt x="304800" y="454406"/>
                </a:lnTo>
                <a:close/>
              </a:path>
              <a:path w="581025" h="612775">
                <a:moveTo>
                  <a:pt x="341376" y="59309"/>
                </a:moveTo>
                <a:lnTo>
                  <a:pt x="336550" y="54483"/>
                </a:lnTo>
                <a:lnTo>
                  <a:pt x="317373" y="54483"/>
                </a:lnTo>
                <a:lnTo>
                  <a:pt x="317373" y="38354"/>
                </a:lnTo>
                <a:lnTo>
                  <a:pt x="312547" y="33528"/>
                </a:lnTo>
                <a:lnTo>
                  <a:pt x="303022" y="33528"/>
                </a:lnTo>
                <a:lnTo>
                  <a:pt x="298196" y="38354"/>
                </a:lnTo>
                <a:lnTo>
                  <a:pt x="298196" y="54483"/>
                </a:lnTo>
                <a:lnTo>
                  <a:pt x="282194" y="54483"/>
                </a:lnTo>
                <a:lnTo>
                  <a:pt x="275844" y="60833"/>
                </a:lnTo>
                <a:lnTo>
                  <a:pt x="275844" y="94615"/>
                </a:lnTo>
                <a:lnTo>
                  <a:pt x="282194" y="101092"/>
                </a:lnTo>
                <a:lnTo>
                  <a:pt x="322199" y="101092"/>
                </a:lnTo>
                <a:lnTo>
                  <a:pt x="322199" y="107569"/>
                </a:lnTo>
                <a:lnTo>
                  <a:pt x="279019" y="107569"/>
                </a:lnTo>
                <a:lnTo>
                  <a:pt x="275844" y="112395"/>
                </a:lnTo>
                <a:lnTo>
                  <a:pt x="275844" y="122047"/>
                </a:lnTo>
                <a:lnTo>
                  <a:pt x="279019" y="126873"/>
                </a:lnTo>
                <a:lnTo>
                  <a:pt x="298196" y="126873"/>
                </a:lnTo>
                <a:lnTo>
                  <a:pt x="298196" y="146177"/>
                </a:lnTo>
                <a:lnTo>
                  <a:pt x="303022" y="149352"/>
                </a:lnTo>
                <a:lnTo>
                  <a:pt x="312547" y="149352"/>
                </a:lnTo>
                <a:lnTo>
                  <a:pt x="317373" y="146177"/>
                </a:lnTo>
                <a:lnTo>
                  <a:pt x="317373" y="126873"/>
                </a:lnTo>
                <a:lnTo>
                  <a:pt x="333375" y="126873"/>
                </a:lnTo>
                <a:lnTo>
                  <a:pt x="341376" y="120396"/>
                </a:lnTo>
                <a:lnTo>
                  <a:pt x="341376" y="88265"/>
                </a:lnTo>
                <a:lnTo>
                  <a:pt x="333375" y="81788"/>
                </a:lnTo>
                <a:lnTo>
                  <a:pt x="295021" y="81788"/>
                </a:lnTo>
                <a:lnTo>
                  <a:pt x="295021" y="73787"/>
                </a:lnTo>
                <a:lnTo>
                  <a:pt x="336550" y="73787"/>
                </a:lnTo>
                <a:lnTo>
                  <a:pt x="341376" y="68961"/>
                </a:lnTo>
                <a:lnTo>
                  <a:pt x="341376" y="59309"/>
                </a:lnTo>
                <a:close/>
              </a:path>
              <a:path w="581025" h="612775">
                <a:moveTo>
                  <a:pt x="365760" y="340106"/>
                </a:moveTo>
                <a:lnTo>
                  <a:pt x="362585" y="330581"/>
                </a:lnTo>
                <a:lnTo>
                  <a:pt x="356108" y="329057"/>
                </a:lnTo>
                <a:lnTo>
                  <a:pt x="350507" y="302666"/>
                </a:lnTo>
                <a:lnTo>
                  <a:pt x="335305" y="281978"/>
                </a:lnTo>
                <a:lnTo>
                  <a:pt x="312915" y="268478"/>
                </a:lnTo>
                <a:lnTo>
                  <a:pt x="285750" y="263652"/>
                </a:lnTo>
                <a:lnTo>
                  <a:pt x="258724" y="268478"/>
                </a:lnTo>
                <a:lnTo>
                  <a:pt x="236689" y="281978"/>
                </a:lnTo>
                <a:lnTo>
                  <a:pt x="221551" y="302666"/>
                </a:lnTo>
                <a:lnTo>
                  <a:pt x="215265" y="329057"/>
                </a:lnTo>
                <a:lnTo>
                  <a:pt x="210439" y="330581"/>
                </a:lnTo>
                <a:lnTo>
                  <a:pt x="207264" y="340106"/>
                </a:lnTo>
                <a:lnTo>
                  <a:pt x="208915" y="351282"/>
                </a:lnTo>
                <a:lnTo>
                  <a:pt x="210439" y="364109"/>
                </a:lnTo>
                <a:lnTo>
                  <a:pt x="215265" y="371983"/>
                </a:lnTo>
                <a:lnTo>
                  <a:pt x="221615" y="371983"/>
                </a:lnTo>
                <a:lnTo>
                  <a:pt x="231978" y="395655"/>
                </a:lnTo>
                <a:lnTo>
                  <a:pt x="246519" y="416648"/>
                </a:lnTo>
                <a:lnTo>
                  <a:pt x="265849" y="431660"/>
                </a:lnTo>
                <a:lnTo>
                  <a:pt x="290576" y="437388"/>
                </a:lnTo>
                <a:lnTo>
                  <a:pt x="313791" y="431660"/>
                </a:lnTo>
                <a:lnTo>
                  <a:pt x="331177" y="416648"/>
                </a:lnTo>
                <a:lnTo>
                  <a:pt x="343471" y="395655"/>
                </a:lnTo>
                <a:lnTo>
                  <a:pt x="351409" y="371983"/>
                </a:lnTo>
                <a:lnTo>
                  <a:pt x="357759" y="370459"/>
                </a:lnTo>
                <a:lnTo>
                  <a:pt x="362585" y="362458"/>
                </a:lnTo>
                <a:lnTo>
                  <a:pt x="365760" y="340106"/>
                </a:lnTo>
                <a:close/>
              </a:path>
              <a:path w="581025" h="612775">
                <a:moveTo>
                  <a:pt x="397764" y="90678"/>
                </a:moveTo>
                <a:lnTo>
                  <a:pt x="390715" y="55994"/>
                </a:lnTo>
                <a:lnTo>
                  <a:pt x="371475" y="27101"/>
                </a:lnTo>
                <a:lnTo>
                  <a:pt x="342900" y="7340"/>
                </a:lnTo>
                <a:lnTo>
                  <a:pt x="307848" y="0"/>
                </a:lnTo>
                <a:lnTo>
                  <a:pt x="273939" y="6807"/>
                </a:lnTo>
                <a:lnTo>
                  <a:pt x="246024" y="25311"/>
                </a:lnTo>
                <a:lnTo>
                  <a:pt x="226542" y="52616"/>
                </a:lnTo>
                <a:lnTo>
                  <a:pt x="217932" y="85852"/>
                </a:lnTo>
                <a:lnTo>
                  <a:pt x="233934" y="92329"/>
                </a:lnTo>
                <a:lnTo>
                  <a:pt x="240411" y="95504"/>
                </a:lnTo>
                <a:lnTo>
                  <a:pt x="240411" y="90678"/>
                </a:lnTo>
                <a:lnTo>
                  <a:pt x="245745" y="64350"/>
                </a:lnTo>
                <a:lnTo>
                  <a:pt x="260261" y="42697"/>
                </a:lnTo>
                <a:lnTo>
                  <a:pt x="281711" y="28016"/>
                </a:lnTo>
                <a:lnTo>
                  <a:pt x="307848" y="22606"/>
                </a:lnTo>
                <a:lnTo>
                  <a:pt x="333971" y="28016"/>
                </a:lnTo>
                <a:lnTo>
                  <a:pt x="355422" y="42697"/>
                </a:lnTo>
                <a:lnTo>
                  <a:pt x="369938" y="64350"/>
                </a:lnTo>
                <a:lnTo>
                  <a:pt x="375285" y="90678"/>
                </a:lnTo>
                <a:lnTo>
                  <a:pt x="369938" y="117690"/>
                </a:lnTo>
                <a:lnTo>
                  <a:pt x="355422" y="139230"/>
                </a:lnTo>
                <a:lnTo>
                  <a:pt x="333971" y="153479"/>
                </a:lnTo>
                <a:lnTo>
                  <a:pt x="307848" y="158623"/>
                </a:lnTo>
                <a:lnTo>
                  <a:pt x="295021" y="158623"/>
                </a:lnTo>
                <a:lnTo>
                  <a:pt x="288544" y="157099"/>
                </a:lnTo>
                <a:lnTo>
                  <a:pt x="290195" y="163576"/>
                </a:lnTo>
                <a:lnTo>
                  <a:pt x="291846" y="171577"/>
                </a:lnTo>
                <a:lnTo>
                  <a:pt x="291846" y="179705"/>
                </a:lnTo>
                <a:lnTo>
                  <a:pt x="298196" y="181356"/>
                </a:lnTo>
                <a:lnTo>
                  <a:pt x="307848" y="181356"/>
                </a:lnTo>
                <a:lnTo>
                  <a:pt x="317169" y="181025"/>
                </a:lnTo>
                <a:lnTo>
                  <a:pt x="325907" y="179933"/>
                </a:lnTo>
                <a:lnTo>
                  <a:pt x="334022" y="177927"/>
                </a:lnTo>
                <a:lnTo>
                  <a:pt x="341503" y="174879"/>
                </a:lnTo>
                <a:lnTo>
                  <a:pt x="344436" y="164338"/>
                </a:lnTo>
                <a:lnTo>
                  <a:pt x="350380" y="155028"/>
                </a:lnTo>
                <a:lnTo>
                  <a:pt x="358711" y="147548"/>
                </a:lnTo>
                <a:lnTo>
                  <a:pt x="368808" y="142494"/>
                </a:lnTo>
                <a:lnTo>
                  <a:pt x="371729" y="133464"/>
                </a:lnTo>
                <a:lnTo>
                  <a:pt x="377507" y="126085"/>
                </a:lnTo>
                <a:lnTo>
                  <a:pt x="385381" y="120853"/>
                </a:lnTo>
                <a:lnTo>
                  <a:pt x="394589" y="118237"/>
                </a:lnTo>
                <a:lnTo>
                  <a:pt x="396748" y="105029"/>
                </a:lnTo>
                <a:lnTo>
                  <a:pt x="397471" y="97917"/>
                </a:lnTo>
                <a:lnTo>
                  <a:pt x="397764" y="90678"/>
                </a:lnTo>
                <a:close/>
              </a:path>
              <a:path w="581025" h="612775">
                <a:moveTo>
                  <a:pt x="413004" y="517017"/>
                </a:moveTo>
                <a:lnTo>
                  <a:pt x="407631" y="494944"/>
                </a:lnTo>
                <a:lnTo>
                  <a:pt x="393065" y="476351"/>
                </a:lnTo>
                <a:lnTo>
                  <a:pt x="371525" y="463511"/>
                </a:lnTo>
                <a:lnTo>
                  <a:pt x="345313" y="458724"/>
                </a:lnTo>
                <a:lnTo>
                  <a:pt x="337185" y="458724"/>
                </a:lnTo>
                <a:lnTo>
                  <a:pt x="308229" y="565658"/>
                </a:lnTo>
                <a:lnTo>
                  <a:pt x="298577" y="499237"/>
                </a:lnTo>
                <a:lnTo>
                  <a:pt x="279273" y="499237"/>
                </a:lnTo>
                <a:lnTo>
                  <a:pt x="269494" y="568960"/>
                </a:lnTo>
                <a:lnTo>
                  <a:pt x="232410" y="458724"/>
                </a:lnTo>
                <a:lnTo>
                  <a:pt x="227584" y="458724"/>
                </a:lnTo>
                <a:lnTo>
                  <a:pt x="201612" y="463511"/>
                </a:lnTo>
                <a:lnTo>
                  <a:pt x="180657" y="476351"/>
                </a:lnTo>
                <a:lnTo>
                  <a:pt x="166636" y="494944"/>
                </a:lnTo>
                <a:lnTo>
                  <a:pt x="161544" y="517017"/>
                </a:lnTo>
                <a:lnTo>
                  <a:pt x="161544" y="612648"/>
                </a:lnTo>
                <a:lnTo>
                  <a:pt x="413004" y="612648"/>
                </a:lnTo>
                <a:lnTo>
                  <a:pt x="413004" y="568960"/>
                </a:lnTo>
                <a:lnTo>
                  <a:pt x="413004" y="565658"/>
                </a:lnTo>
                <a:lnTo>
                  <a:pt x="413004" y="517017"/>
                </a:lnTo>
                <a:close/>
              </a:path>
              <a:path w="581025" h="612775">
                <a:moveTo>
                  <a:pt x="434340" y="165862"/>
                </a:moveTo>
                <a:lnTo>
                  <a:pt x="429514" y="161036"/>
                </a:lnTo>
                <a:lnTo>
                  <a:pt x="408940" y="161036"/>
                </a:lnTo>
                <a:lnTo>
                  <a:pt x="408940" y="143510"/>
                </a:lnTo>
                <a:lnTo>
                  <a:pt x="404114" y="138684"/>
                </a:lnTo>
                <a:lnTo>
                  <a:pt x="391414" y="138684"/>
                </a:lnTo>
                <a:lnTo>
                  <a:pt x="388239" y="143510"/>
                </a:lnTo>
                <a:lnTo>
                  <a:pt x="388239" y="161036"/>
                </a:lnTo>
                <a:lnTo>
                  <a:pt x="369189" y="161036"/>
                </a:lnTo>
                <a:lnTo>
                  <a:pt x="361188" y="169037"/>
                </a:lnTo>
                <a:lnTo>
                  <a:pt x="361188" y="204343"/>
                </a:lnTo>
                <a:lnTo>
                  <a:pt x="369189" y="212344"/>
                </a:lnTo>
                <a:lnTo>
                  <a:pt x="413639" y="212344"/>
                </a:lnTo>
                <a:lnTo>
                  <a:pt x="413639" y="220345"/>
                </a:lnTo>
                <a:lnTo>
                  <a:pt x="366014" y="220345"/>
                </a:lnTo>
                <a:lnTo>
                  <a:pt x="361188" y="225044"/>
                </a:lnTo>
                <a:lnTo>
                  <a:pt x="361188" y="237871"/>
                </a:lnTo>
                <a:lnTo>
                  <a:pt x="366014" y="242697"/>
                </a:lnTo>
                <a:lnTo>
                  <a:pt x="388239" y="242697"/>
                </a:lnTo>
                <a:lnTo>
                  <a:pt x="388239" y="263525"/>
                </a:lnTo>
                <a:lnTo>
                  <a:pt x="391414" y="266700"/>
                </a:lnTo>
                <a:lnTo>
                  <a:pt x="404114" y="266700"/>
                </a:lnTo>
                <a:lnTo>
                  <a:pt x="408940" y="263525"/>
                </a:lnTo>
                <a:lnTo>
                  <a:pt x="408940" y="242697"/>
                </a:lnTo>
                <a:lnTo>
                  <a:pt x="426339" y="242697"/>
                </a:lnTo>
                <a:lnTo>
                  <a:pt x="434340" y="234696"/>
                </a:lnTo>
                <a:lnTo>
                  <a:pt x="434340" y="197866"/>
                </a:lnTo>
                <a:lnTo>
                  <a:pt x="426339" y="191516"/>
                </a:lnTo>
                <a:lnTo>
                  <a:pt x="381889" y="191516"/>
                </a:lnTo>
                <a:lnTo>
                  <a:pt x="381889" y="181864"/>
                </a:lnTo>
                <a:lnTo>
                  <a:pt x="429514" y="181864"/>
                </a:lnTo>
                <a:lnTo>
                  <a:pt x="434340" y="177038"/>
                </a:lnTo>
                <a:lnTo>
                  <a:pt x="434340" y="165862"/>
                </a:lnTo>
                <a:close/>
              </a:path>
              <a:path w="581025" h="612775">
                <a:moveTo>
                  <a:pt x="435864" y="390144"/>
                </a:moveTo>
                <a:lnTo>
                  <a:pt x="390144" y="458089"/>
                </a:lnTo>
                <a:lnTo>
                  <a:pt x="396494" y="464566"/>
                </a:lnTo>
                <a:lnTo>
                  <a:pt x="399542" y="464566"/>
                </a:lnTo>
                <a:lnTo>
                  <a:pt x="402717" y="467868"/>
                </a:lnTo>
                <a:lnTo>
                  <a:pt x="435864" y="419227"/>
                </a:lnTo>
                <a:lnTo>
                  <a:pt x="435864" y="390144"/>
                </a:lnTo>
                <a:close/>
              </a:path>
              <a:path w="581025" h="612775">
                <a:moveTo>
                  <a:pt x="435864" y="326136"/>
                </a:moveTo>
                <a:lnTo>
                  <a:pt x="381000" y="326136"/>
                </a:lnTo>
                <a:lnTo>
                  <a:pt x="382651" y="332232"/>
                </a:lnTo>
                <a:lnTo>
                  <a:pt x="384175" y="336804"/>
                </a:lnTo>
                <a:lnTo>
                  <a:pt x="385826" y="342900"/>
                </a:lnTo>
                <a:lnTo>
                  <a:pt x="435864" y="342900"/>
                </a:lnTo>
                <a:lnTo>
                  <a:pt x="435864" y="326136"/>
                </a:lnTo>
                <a:close/>
              </a:path>
              <a:path w="581025" h="612775">
                <a:moveTo>
                  <a:pt x="557784" y="247396"/>
                </a:moveTo>
                <a:lnTo>
                  <a:pt x="556260" y="241046"/>
                </a:lnTo>
                <a:lnTo>
                  <a:pt x="553085" y="241046"/>
                </a:lnTo>
                <a:lnTo>
                  <a:pt x="549351" y="226745"/>
                </a:lnTo>
                <a:lnTo>
                  <a:pt x="541337" y="215582"/>
                </a:lnTo>
                <a:lnTo>
                  <a:pt x="530072" y="208330"/>
                </a:lnTo>
                <a:lnTo>
                  <a:pt x="516636" y="205740"/>
                </a:lnTo>
                <a:lnTo>
                  <a:pt x="503110" y="208330"/>
                </a:lnTo>
                <a:lnTo>
                  <a:pt x="491832" y="215582"/>
                </a:lnTo>
                <a:lnTo>
                  <a:pt x="483844" y="226745"/>
                </a:lnTo>
                <a:lnTo>
                  <a:pt x="480187" y="241046"/>
                </a:lnTo>
                <a:lnTo>
                  <a:pt x="478536" y="241046"/>
                </a:lnTo>
                <a:lnTo>
                  <a:pt x="477012" y="247396"/>
                </a:lnTo>
                <a:lnTo>
                  <a:pt x="477012" y="252222"/>
                </a:lnTo>
                <a:lnTo>
                  <a:pt x="478536" y="258699"/>
                </a:lnTo>
                <a:lnTo>
                  <a:pt x="481711" y="263525"/>
                </a:lnTo>
                <a:lnTo>
                  <a:pt x="484886" y="263525"/>
                </a:lnTo>
                <a:lnTo>
                  <a:pt x="489673" y="275539"/>
                </a:lnTo>
                <a:lnTo>
                  <a:pt x="496798" y="286359"/>
                </a:lnTo>
                <a:lnTo>
                  <a:pt x="506298" y="294182"/>
                </a:lnTo>
                <a:lnTo>
                  <a:pt x="518160" y="297180"/>
                </a:lnTo>
                <a:lnTo>
                  <a:pt x="530707" y="294182"/>
                </a:lnTo>
                <a:lnTo>
                  <a:pt x="539978" y="286359"/>
                </a:lnTo>
                <a:lnTo>
                  <a:pt x="546277" y="275539"/>
                </a:lnTo>
                <a:lnTo>
                  <a:pt x="549910" y="263525"/>
                </a:lnTo>
                <a:lnTo>
                  <a:pt x="553085" y="261874"/>
                </a:lnTo>
                <a:lnTo>
                  <a:pt x="556260" y="258699"/>
                </a:lnTo>
                <a:lnTo>
                  <a:pt x="556260" y="252222"/>
                </a:lnTo>
                <a:lnTo>
                  <a:pt x="557784" y="247396"/>
                </a:lnTo>
                <a:close/>
              </a:path>
              <a:path w="581025" h="612775">
                <a:moveTo>
                  <a:pt x="580644" y="336677"/>
                </a:moveTo>
                <a:lnTo>
                  <a:pt x="578091" y="325424"/>
                </a:lnTo>
                <a:lnTo>
                  <a:pt x="571055" y="316268"/>
                </a:lnTo>
                <a:lnTo>
                  <a:pt x="560387" y="310108"/>
                </a:lnTo>
                <a:lnTo>
                  <a:pt x="546989" y="307848"/>
                </a:lnTo>
                <a:lnTo>
                  <a:pt x="542290" y="307848"/>
                </a:lnTo>
                <a:lnTo>
                  <a:pt x="516636" y="359156"/>
                </a:lnTo>
                <a:lnTo>
                  <a:pt x="489458" y="307848"/>
                </a:lnTo>
                <a:lnTo>
                  <a:pt x="486283" y="307848"/>
                </a:lnTo>
                <a:lnTo>
                  <a:pt x="473570" y="310108"/>
                </a:lnTo>
                <a:lnTo>
                  <a:pt x="462826" y="316268"/>
                </a:lnTo>
                <a:lnTo>
                  <a:pt x="455396" y="325424"/>
                </a:lnTo>
                <a:lnTo>
                  <a:pt x="452628" y="336677"/>
                </a:lnTo>
                <a:lnTo>
                  <a:pt x="452628" y="402336"/>
                </a:lnTo>
                <a:lnTo>
                  <a:pt x="580644" y="402336"/>
                </a:lnTo>
                <a:lnTo>
                  <a:pt x="580644" y="359156"/>
                </a:lnTo>
                <a:lnTo>
                  <a:pt x="580644" y="336677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9"/>
          <p:cNvSpPr txBox="1"/>
          <p:nvPr/>
        </p:nvSpPr>
        <p:spPr>
          <a:xfrm>
            <a:off x="5449951" y="1967864"/>
            <a:ext cx="344932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During </a:t>
            </a:r>
            <a:r>
              <a:rPr sz="1000" spc="-10" dirty="0">
                <a:latin typeface="Arial MT"/>
                <a:cs typeface="Arial MT"/>
              </a:rPr>
              <a:t>2014-2017 </a:t>
            </a:r>
            <a:r>
              <a:rPr sz="1000" dirty="0">
                <a:latin typeface="Arial MT"/>
                <a:cs typeface="Arial MT"/>
              </a:rPr>
              <a:t>more </a:t>
            </a:r>
            <a:r>
              <a:rPr sz="1000" spc="-5" dirty="0">
                <a:latin typeface="Arial MT"/>
                <a:cs typeface="Arial MT"/>
              </a:rPr>
              <a:t>than 90 Ukrainian banks failed. As of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lang="en-US" sz="1000" spc="-5" dirty="0" smtClean="0">
                <a:latin typeface="Arial MT"/>
                <a:cs typeface="Arial MT"/>
              </a:rPr>
              <a:t>202</a:t>
            </a:r>
            <a:r>
              <a:rPr lang="uk-UA" sz="1000" spc="-5" dirty="0" smtClean="0">
                <a:latin typeface="Arial MT"/>
                <a:cs typeface="Arial MT"/>
              </a:rPr>
              <a:t>4</a:t>
            </a:r>
            <a:r>
              <a:rPr lang="en-US" sz="1000" spc="-5" dirty="0" smtClean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total </a:t>
            </a:r>
            <a:r>
              <a:rPr sz="1000" spc="-5" dirty="0">
                <a:latin typeface="Arial MT"/>
                <a:cs typeface="Arial MT"/>
              </a:rPr>
              <a:t>distressed </a:t>
            </a:r>
            <a:r>
              <a:rPr sz="1000" spc="-5" dirty="0" smtClean="0">
                <a:latin typeface="Arial MT"/>
                <a:cs typeface="Arial MT"/>
              </a:rPr>
              <a:t>assets under DGF management </a:t>
            </a:r>
            <a:r>
              <a:rPr sz="1000" dirty="0" smtClean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amount</a:t>
            </a:r>
            <a:r>
              <a:rPr sz="1000" spc="-35" dirty="0" smtClean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to </a:t>
            </a:r>
            <a:r>
              <a:rPr sz="1000" dirty="0" smtClean="0">
                <a:latin typeface="Arial MT"/>
                <a:cs typeface="Arial MT"/>
              </a:rPr>
              <a:t>c.</a:t>
            </a:r>
            <a:r>
              <a:rPr sz="1000" spc="-15" dirty="0" smtClean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UAH</a:t>
            </a:r>
            <a:r>
              <a:rPr sz="1000" spc="10" dirty="0" smtClean="0">
                <a:latin typeface="Arial MT"/>
                <a:cs typeface="Arial MT"/>
              </a:rPr>
              <a:t> </a:t>
            </a:r>
            <a:r>
              <a:rPr lang="ru-RU" sz="1000" spc="10" dirty="0" smtClean="0">
                <a:latin typeface="Arial MT"/>
                <a:cs typeface="Arial MT"/>
              </a:rPr>
              <a:t>1</a:t>
            </a:r>
            <a:r>
              <a:rPr lang="uk-UA" sz="1000" spc="10" dirty="0" smtClean="0">
                <a:latin typeface="Arial MT"/>
                <a:cs typeface="Arial MT"/>
              </a:rPr>
              <a:t>16 </a:t>
            </a:r>
            <a:r>
              <a:rPr sz="1000" spc="-10" dirty="0" smtClean="0">
                <a:latin typeface="Arial MT"/>
                <a:cs typeface="Arial MT"/>
              </a:rPr>
              <a:t>billion</a:t>
            </a:r>
            <a:r>
              <a:rPr sz="1000" spc="-5" dirty="0" smtClean="0">
                <a:latin typeface="Arial MT"/>
                <a:cs typeface="Arial MT"/>
              </a:rPr>
              <a:t>.</a:t>
            </a:r>
            <a:endParaRPr sz="1000" dirty="0">
              <a:latin typeface="Arial MT"/>
              <a:cs typeface="Arial MT"/>
            </a:endParaRPr>
          </a:p>
          <a:p>
            <a:pPr marL="12700" marR="34925" algn="just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Arial MT"/>
                <a:cs typeface="Arial MT"/>
              </a:rPr>
              <a:t>The </a:t>
            </a:r>
            <a:r>
              <a:rPr sz="1000" spc="-5" dirty="0">
                <a:latin typeface="Arial MT"/>
                <a:cs typeface="Arial MT"/>
              </a:rPr>
              <a:t>DGF </a:t>
            </a:r>
            <a:r>
              <a:rPr sz="1000" dirty="0">
                <a:latin typeface="Arial MT"/>
                <a:cs typeface="Arial MT"/>
              </a:rPr>
              <a:t>aims </a:t>
            </a:r>
            <a:r>
              <a:rPr sz="1000" spc="-5" dirty="0">
                <a:latin typeface="Arial MT"/>
                <a:cs typeface="Arial MT"/>
              </a:rPr>
              <a:t>to accelerate recovery of cash </a:t>
            </a:r>
            <a:r>
              <a:rPr sz="1000" dirty="0">
                <a:latin typeface="Arial MT"/>
                <a:cs typeface="Arial MT"/>
              </a:rPr>
              <a:t>from </a:t>
            </a:r>
            <a:r>
              <a:rPr sz="1000" spc="-5" dirty="0">
                <a:latin typeface="Arial MT"/>
                <a:cs typeface="Arial MT"/>
              </a:rPr>
              <a:t>its assets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portfolio </a:t>
            </a:r>
            <a:r>
              <a:rPr sz="1000" spc="-10" dirty="0">
                <a:latin typeface="Arial MT"/>
                <a:cs typeface="Arial MT"/>
              </a:rPr>
              <a:t>via </a:t>
            </a:r>
            <a:r>
              <a:rPr sz="1000" spc="-5" dirty="0">
                <a:latin typeface="Arial MT"/>
                <a:cs typeface="Arial MT"/>
              </a:rPr>
              <a:t>promoting development of an efficient debt sales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market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Ukraine.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8" name="object 15"/>
          <p:cNvSpPr/>
          <p:nvPr/>
        </p:nvSpPr>
        <p:spPr>
          <a:xfrm>
            <a:off x="4633065" y="5638800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344424" y="0"/>
                </a:moveTo>
                <a:lnTo>
                  <a:pt x="172212" y="0"/>
                </a:ln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4442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6"/>
          <p:cNvSpPr txBox="1"/>
          <p:nvPr/>
        </p:nvSpPr>
        <p:spPr>
          <a:xfrm>
            <a:off x="5031203" y="5589503"/>
            <a:ext cx="409994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34010" algn="l"/>
              </a:tabLst>
            </a:pPr>
            <a:r>
              <a:rPr sz="1500" baseline="2777" dirty="0" smtClean="0">
                <a:latin typeface="Arial MT"/>
                <a:cs typeface="Arial MT"/>
              </a:rPr>
              <a:t>The</a:t>
            </a:r>
            <a:r>
              <a:rPr sz="1500" spc="-30" baseline="2777" dirty="0" smtClean="0">
                <a:latin typeface="Arial MT"/>
                <a:cs typeface="Arial MT"/>
              </a:rPr>
              <a:t> </a:t>
            </a:r>
            <a:r>
              <a:rPr sz="1500" spc="-7" baseline="2777" dirty="0">
                <a:latin typeface="Arial MT"/>
                <a:cs typeface="Arial MT"/>
              </a:rPr>
              <a:t>assets</a:t>
            </a:r>
            <a:r>
              <a:rPr sz="1500" spc="-37" baseline="2777" dirty="0">
                <a:latin typeface="Arial MT"/>
                <a:cs typeface="Arial MT"/>
              </a:rPr>
              <a:t> </a:t>
            </a:r>
            <a:r>
              <a:rPr sz="1500" baseline="2777" dirty="0">
                <a:latin typeface="Arial MT"/>
                <a:cs typeface="Arial MT"/>
              </a:rPr>
              <a:t>may</a:t>
            </a:r>
            <a:r>
              <a:rPr sz="1500" spc="-37" baseline="2777" dirty="0">
                <a:latin typeface="Arial MT"/>
                <a:cs typeface="Arial MT"/>
              </a:rPr>
              <a:t> </a:t>
            </a:r>
            <a:r>
              <a:rPr sz="1500" spc="-7" baseline="2777" dirty="0">
                <a:latin typeface="Arial MT"/>
                <a:cs typeface="Arial MT"/>
              </a:rPr>
              <a:t>be sold </a:t>
            </a:r>
            <a:r>
              <a:rPr sz="1500" baseline="2777" dirty="0">
                <a:latin typeface="Arial MT"/>
                <a:cs typeface="Arial MT"/>
              </a:rPr>
              <a:t>for</a:t>
            </a:r>
            <a:r>
              <a:rPr sz="1500" spc="-15" baseline="2777" dirty="0">
                <a:latin typeface="Arial MT"/>
                <a:cs typeface="Arial MT"/>
              </a:rPr>
              <a:t> </a:t>
            </a:r>
            <a:r>
              <a:rPr sz="1500" spc="-7" baseline="2777" dirty="0">
                <a:latin typeface="Arial MT"/>
                <a:cs typeface="Arial MT"/>
              </a:rPr>
              <a:t>up</a:t>
            </a:r>
            <a:r>
              <a:rPr sz="1500" spc="-30" baseline="2777" dirty="0">
                <a:latin typeface="Arial MT"/>
                <a:cs typeface="Arial MT"/>
              </a:rPr>
              <a:t> </a:t>
            </a:r>
            <a:r>
              <a:rPr sz="1500" spc="-7" baseline="2777" dirty="0">
                <a:latin typeface="Arial MT"/>
                <a:cs typeface="Arial MT"/>
              </a:rPr>
              <a:t>to</a:t>
            </a:r>
            <a:r>
              <a:rPr sz="1500" spc="7" baseline="2777" dirty="0">
                <a:latin typeface="Arial MT"/>
                <a:cs typeface="Arial MT"/>
              </a:rPr>
              <a:t> </a:t>
            </a:r>
            <a:r>
              <a:rPr lang="en-US" sz="1200" spc="-10" dirty="0" smtClean="0">
                <a:latin typeface="Arial MT"/>
                <a:cs typeface="Arial MT"/>
              </a:rPr>
              <a:t>3</a:t>
            </a:r>
            <a:r>
              <a:rPr sz="1200" spc="-10" dirty="0" smtClean="0">
                <a:latin typeface="Arial MT"/>
                <a:cs typeface="Arial MT"/>
              </a:rPr>
              <a:t>0</a:t>
            </a:r>
            <a:r>
              <a:rPr sz="1200" spc="-10" dirty="0">
                <a:latin typeface="Arial MT"/>
                <a:cs typeface="Arial MT"/>
              </a:rPr>
              <a:t>% discount from GBV</a:t>
            </a:r>
            <a:r>
              <a:rPr lang="en-US" sz="1200" spc="-10" dirty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for </a:t>
            </a:r>
            <a:r>
              <a:rPr lang="en-US" sz="1000" u="sng" spc="-5" dirty="0">
                <a:latin typeface="Arial MT"/>
                <a:cs typeface="Arial MT"/>
              </a:rPr>
              <a:t>English</a:t>
            </a:r>
            <a:r>
              <a:rPr lang="en-US" sz="1000" spc="-5" dirty="0">
                <a:latin typeface="Arial MT"/>
                <a:cs typeface="Arial MT"/>
              </a:rPr>
              <a:t> auctions and </a:t>
            </a:r>
            <a:r>
              <a:rPr lang="en-US" sz="1000" spc="-5" dirty="0" smtClean="0">
                <a:latin typeface="Arial MT"/>
                <a:cs typeface="Arial MT"/>
              </a:rPr>
              <a:t>up to </a:t>
            </a:r>
            <a:r>
              <a:rPr lang="uk-UA" sz="1200" spc="-10" dirty="0" smtClean="0">
                <a:latin typeface="Arial MT"/>
                <a:cs typeface="Arial MT"/>
              </a:rPr>
              <a:t>9</a:t>
            </a:r>
            <a:r>
              <a:rPr lang="en-US" sz="1200" spc="-10" dirty="0" smtClean="0">
                <a:latin typeface="Arial MT"/>
                <a:cs typeface="Arial MT"/>
              </a:rPr>
              <a:t>0</a:t>
            </a:r>
            <a:r>
              <a:rPr lang="en-US" sz="1200" spc="-10" dirty="0">
                <a:latin typeface="Arial MT"/>
                <a:cs typeface="Arial MT"/>
              </a:rPr>
              <a:t>%</a:t>
            </a:r>
            <a:r>
              <a:rPr lang="en-US" sz="2400" spc="-15" baseline="1736" dirty="0" smtClean="0">
                <a:latin typeface="Arial MT"/>
                <a:cs typeface="Arial MT"/>
              </a:rPr>
              <a:t> </a:t>
            </a:r>
            <a:r>
              <a:rPr lang="en-US" sz="1000" spc="-5" dirty="0">
                <a:latin typeface="Arial MT"/>
                <a:cs typeface="Arial MT"/>
              </a:rPr>
              <a:t>for </a:t>
            </a:r>
            <a:r>
              <a:rPr lang="en-US" sz="1000" u="sng" spc="-5" dirty="0">
                <a:latin typeface="Arial MT"/>
                <a:cs typeface="Arial MT"/>
              </a:rPr>
              <a:t>Dutch</a:t>
            </a:r>
            <a:r>
              <a:rPr lang="en-US" sz="1000" spc="-5" dirty="0">
                <a:latin typeface="Arial MT"/>
                <a:cs typeface="Arial MT"/>
              </a:rPr>
              <a:t> </a:t>
            </a:r>
            <a:r>
              <a:rPr lang="en-US" sz="1000" spc="-5" dirty="0" smtClean="0">
                <a:latin typeface="Arial MT"/>
                <a:cs typeface="Arial MT"/>
              </a:rPr>
              <a:t>auctions</a:t>
            </a:r>
            <a:r>
              <a:rPr lang="uk-UA" sz="1000" spc="-5" dirty="0" smtClean="0">
                <a:latin typeface="Arial MT"/>
                <a:cs typeface="Arial MT"/>
              </a:rPr>
              <a:t> </a:t>
            </a:r>
            <a:r>
              <a:rPr lang="en-US" sz="1000" spc="-5" dirty="0" smtClean="0">
                <a:latin typeface="Arial MT"/>
                <a:cs typeface="Arial MT"/>
              </a:rPr>
              <a:t>at the individual stage</a:t>
            </a:r>
            <a:endParaRPr sz="1000" spc="-5" dirty="0">
              <a:latin typeface="Arial MT"/>
              <a:cs typeface="Arial MT"/>
            </a:endParaRPr>
          </a:p>
        </p:txBody>
      </p:sp>
      <p:sp>
        <p:nvSpPr>
          <p:cNvPr id="80" name="object 17"/>
          <p:cNvSpPr txBox="1"/>
          <p:nvPr/>
        </p:nvSpPr>
        <p:spPr>
          <a:xfrm>
            <a:off x="4133342" y="4860937"/>
            <a:ext cx="4761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9718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starting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price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first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auction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200" b="1" spc="-10" dirty="0">
                <a:solidFill>
                  <a:srgbClr val="005EB8"/>
                </a:solidFill>
                <a:latin typeface="Arial MT"/>
                <a:cs typeface="Arial MT"/>
              </a:rPr>
              <a:t>GBV</a:t>
            </a:r>
            <a:r>
              <a:rPr sz="1200" b="1" spc="2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Arial MT"/>
                <a:cs typeface="Arial MT"/>
              </a:rPr>
              <a:t>of</a:t>
            </a:r>
            <a:r>
              <a:rPr sz="1200" b="1" spc="15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1200" b="1" spc="-5" dirty="0">
                <a:solidFill>
                  <a:srgbClr val="005EB8"/>
                </a:solidFill>
                <a:latin typeface="Arial MT"/>
                <a:cs typeface="Arial MT"/>
              </a:rPr>
              <a:t>the</a:t>
            </a:r>
            <a:r>
              <a:rPr sz="1200" b="1" spc="20" dirty="0">
                <a:solidFill>
                  <a:srgbClr val="005EB8"/>
                </a:solidFill>
                <a:latin typeface="Arial MT"/>
                <a:cs typeface="Arial MT"/>
              </a:rPr>
              <a:t> </a:t>
            </a:r>
            <a:r>
              <a:rPr sz="1200" b="1" dirty="0" smtClean="0">
                <a:solidFill>
                  <a:srgbClr val="005EB8"/>
                </a:solidFill>
                <a:latin typeface="Arial MT"/>
                <a:cs typeface="Arial MT"/>
              </a:rPr>
              <a:t>asset</a:t>
            </a:r>
            <a:r>
              <a:rPr lang="en-US" sz="1200" b="1" baseline="24691" dirty="0" smtClean="0">
                <a:solidFill>
                  <a:srgbClr val="005EB8"/>
                </a:solidFill>
                <a:latin typeface="Arial MT"/>
                <a:cs typeface="Arial MT"/>
              </a:rPr>
              <a:t>1</a:t>
            </a:r>
            <a:endParaRPr sz="1200" b="1" baseline="24691" dirty="0">
              <a:latin typeface="Arial MT"/>
              <a:cs typeface="Arial MT"/>
            </a:endParaRPr>
          </a:p>
        </p:txBody>
      </p:sp>
      <p:sp>
        <p:nvSpPr>
          <p:cNvPr id="81" name="object 18"/>
          <p:cNvSpPr txBox="1"/>
          <p:nvPr/>
        </p:nvSpPr>
        <p:spPr>
          <a:xfrm>
            <a:off x="4739385" y="5318274"/>
            <a:ext cx="381330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After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every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unsuccessful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auction 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price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is decreased</a:t>
            </a:r>
            <a:r>
              <a:rPr sz="1000" spc="-20" dirty="0">
                <a:latin typeface="Arial MT"/>
                <a:cs typeface="Arial MT"/>
              </a:rPr>
              <a:t> 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82" name="object 19"/>
          <p:cNvSpPr/>
          <p:nvPr/>
        </p:nvSpPr>
        <p:spPr>
          <a:xfrm>
            <a:off x="3989832" y="4468367"/>
            <a:ext cx="5209540" cy="342900"/>
          </a:xfrm>
          <a:custGeom>
            <a:avLst/>
            <a:gdLst/>
            <a:ahLst/>
            <a:cxnLst/>
            <a:rect l="l" t="t" r="r" b="b"/>
            <a:pathLst>
              <a:path w="5209540" h="342900">
                <a:moveTo>
                  <a:pt x="5209032" y="0"/>
                </a:moveTo>
                <a:lnTo>
                  <a:pt x="0" y="0"/>
                </a:lnTo>
                <a:lnTo>
                  <a:pt x="0" y="342899"/>
                </a:lnTo>
                <a:lnTo>
                  <a:pt x="5209032" y="342899"/>
                </a:lnTo>
                <a:lnTo>
                  <a:pt x="5209032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0"/>
          <p:cNvSpPr txBox="1"/>
          <p:nvPr/>
        </p:nvSpPr>
        <p:spPr>
          <a:xfrm>
            <a:off x="3992879" y="4463796"/>
            <a:ext cx="5200015" cy="347980"/>
          </a:xfrm>
          <a:prstGeom prst="rect">
            <a:avLst/>
          </a:prstGeom>
          <a:solidFill>
            <a:srgbClr val="005EB8"/>
          </a:solidFill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points to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note about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DGF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organized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assets sales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process: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4" name="object 21"/>
          <p:cNvGrpSpPr/>
          <p:nvPr/>
        </p:nvGrpSpPr>
        <p:grpSpPr>
          <a:xfrm>
            <a:off x="4221479" y="1917192"/>
            <a:ext cx="4874260" cy="1701164"/>
            <a:chOff x="4221479" y="1917192"/>
            <a:chExt cx="4874260" cy="1701164"/>
          </a:xfrm>
        </p:grpSpPr>
        <p:sp>
          <p:nvSpPr>
            <p:cNvPr id="85" name="object 22"/>
            <p:cNvSpPr/>
            <p:nvPr/>
          </p:nvSpPr>
          <p:spPr>
            <a:xfrm>
              <a:off x="4221479" y="1920240"/>
              <a:ext cx="4874260" cy="1694814"/>
            </a:xfrm>
            <a:custGeom>
              <a:avLst/>
              <a:gdLst/>
              <a:ahLst/>
              <a:cxnLst/>
              <a:rect l="l" t="t" r="r" b="b"/>
              <a:pathLst>
                <a:path w="4874259" h="1694814">
                  <a:moveTo>
                    <a:pt x="0" y="0"/>
                  </a:moveTo>
                  <a:lnTo>
                    <a:pt x="4870196" y="0"/>
                  </a:lnTo>
                </a:path>
                <a:path w="4874259" h="1694814">
                  <a:moveTo>
                    <a:pt x="0" y="1074420"/>
                  </a:moveTo>
                  <a:lnTo>
                    <a:pt x="4870196" y="1074420"/>
                  </a:lnTo>
                </a:path>
                <a:path w="4874259" h="1694814">
                  <a:moveTo>
                    <a:pt x="0" y="1694688"/>
                  </a:moveTo>
                  <a:lnTo>
                    <a:pt x="4873752" y="1694688"/>
                  </a:lnTo>
                </a:path>
              </a:pathLst>
            </a:custGeom>
            <a:ln w="6096">
              <a:solidFill>
                <a:srgbClr val="00338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3"/>
            <p:cNvSpPr/>
            <p:nvPr/>
          </p:nvSpPr>
          <p:spPr>
            <a:xfrm>
              <a:off x="4623816" y="2311907"/>
              <a:ext cx="471170" cy="431800"/>
            </a:xfrm>
            <a:custGeom>
              <a:avLst/>
              <a:gdLst/>
              <a:ahLst/>
              <a:cxnLst/>
              <a:rect l="l" t="t" r="r" b="b"/>
              <a:pathLst>
                <a:path w="471170" h="431800">
                  <a:moveTo>
                    <a:pt x="158496" y="0"/>
                  </a:moveTo>
                  <a:lnTo>
                    <a:pt x="130175" y="0"/>
                  </a:lnTo>
                  <a:lnTo>
                    <a:pt x="130175" y="25400"/>
                  </a:lnTo>
                  <a:lnTo>
                    <a:pt x="130175" y="61468"/>
                  </a:lnTo>
                  <a:lnTo>
                    <a:pt x="130175" y="83947"/>
                  </a:lnTo>
                  <a:lnTo>
                    <a:pt x="130175" y="118999"/>
                  </a:lnTo>
                  <a:lnTo>
                    <a:pt x="93980" y="118999"/>
                  </a:lnTo>
                  <a:lnTo>
                    <a:pt x="93980" y="83947"/>
                  </a:lnTo>
                  <a:lnTo>
                    <a:pt x="130175" y="83947"/>
                  </a:lnTo>
                  <a:lnTo>
                    <a:pt x="130175" y="61468"/>
                  </a:lnTo>
                  <a:lnTo>
                    <a:pt x="93980" y="61468"/>
                  </a:lnTo>
                  <a:lnTo>
                    <a:pt x="93980" y="25400"/>
                  </a:lnTo>
                  <a:lnTo>
                    <a:pt x="130175" y="25400"/>
                  </a:lnTo>
                  <a:lnTo>
                    <a:pt x="130175" y="0"/>
                  </a:lnTo>
                  <a:lnTo>
                    <a:pt x="64516" y="0"/>
                  </a:lnTo>
                  <a:lnTo>
                    <a:pt x="64516" y="25400"/>
                  </a:lnTo>
                  <a:lnTo>
                    <a:pt x="64516" y="61468"/>
                  </a:lnTo>
                  <a:lnTo>
                    <a:pt x="64516" y="83947"/>
                  </a:lnTo>
                  <a:lnTo>
                    <a:pt x="64516" y="118999"/>
                  </a:lnTo>
                  <a:lnTo>
                    <a:pt x="64516" y="140462"/>
                  </a:lnTo>
                  <a:lnTo>
                    <a:pt x="64516" y="175641"/>
                  </a:lnTo>
                  <a:lnTo>
                    <a:pt x="28321" y="175641"/>
                  </a:lnTo>
                  <a:lnTo>
                    <a:pt x="28321" y="140462"/>
                  </a:lnTo>
                  <a:lnTo>
                    <a:pt x="64516" y="140462"/>
                  </a:lnTo>
                  <a:lnTo>
                    <a:pt x="64516" y="118999"/>
                  </a:lnTo>
                  <a:lnTo>
                    <a:pt x="28321" y="118999"/>
                  </a:lnTo>
                  <a:lnTo>
                    <a:pt x="28321" y="83947"/>
                  </a:lnTo>
                  <a:lnTo>
                    <a:pt x="64516" y="83947"/>
                  </a:lnTo>
                  <a:lnTo>
                    <a:pt x="64516" y="61468"/>
                  </a:lnTo>
                  <a:lnTo>
                    <a:pt x="28321" y="61468"/>
                  </a:lnTo>
                  <a:lnTo>
                    <a:pt x="28321" y="25400"/>
                  </a:lnTo>
                  <a:lnTo>
                    <a:pt x="64516" y="25400"/>
                  </a:lnTo>
                  <a:lnTo>
                    <a:pt x="64516" y="0"/>
                  </a:lnTo>
                  <a:lnTo>
                    <a:pt x="0" y="0"/>
                  </a:lnTo>
                  <a:lnTo>
                    <a:pt x="0" y="431292"/>
                  </a:lnTo>
                  <a:lnTo>
                    <a:pt x="84201" y="431292"/>
                  </a:lnTo>
                  <a:lnTo>
                    <a:pt x="84201" y="405892"/>
                  </a:lnTo>
                  <a:lnTo>
                    <a:pt x="84201" y="369824"/>
                  </a:lnTo>
                  <a:lnTo>
                    <a:pt x="84201" y="349377"/>
                  </a:lnTo>
                  <a:lnTo>
                    <a:pt x="84201" y="326898"/>
                  </a:lnTo>
                  <a:lnTo>
                    <a:pt x="64516" y="336677"/>
                  </a:lnTo>
                  <a:lnTo>
                    <a:pt x="64516" y="349377"/>
                  </a:lnTo>
                  <a:lnTo>
                    <a:pt x="64516" y="369824"/>
                  </a:lnTo>
                  <a:lnTo>
                    <a:pt x="64516" y="405892"/>
                  </a:lnTo>
                  <a:lnTo>
                    <a:pt x="28321" y="405892"/>
                  </a:lnTo>
                  <a:lnTo>
                    <a:pt x="28321" y="369824"/>
                  </a:lnTo>
                  <a:lnTo>
                    <a:pt x="64516" y="369824"/>
                  </a:lnTo>
                  <a:lnTo>
                    <a:pt x="64516" y="349377"/>
                  </a:lnTo>
                  <a:lnTo>
                    <a:pt x="28321" y="349377"/>
                  </a:lnTo>
                  <a:lnTo>
                    <a:pt x="28321" y="312293"/>
                  </a:lnTo>
                  <a:lnTo>
                    <a:pt x="46990" y="312293"/>
                  </a:lnTo>
                  <a:lnTo>
                    <a:pt x="46990" y="290830"/>
                  </a:lnTo>
                  <a:lnTo>
                    <a:pt x="28321" y="290830"/>
                  </a:lnTo>
                  <a:lnTo>
                    <a:pt x="28321" y="254635"/>
                  </a:lnTo>
                  <a:lnTo>
                    <a:pt x="46990" y="254635"/>
                  </a:lnTo>
                  <a:lnTo>
                    <a:pt x="46990" y="234188"/>
                  </a:lnTo>
                  <a:lnTo>
                    <a:pt x="28321" y="234188"/>
                  </a:lnTo>
                  <a:lnTo>
                    <a:pt x="28321" y="198120"/>
                  </a:lnTo>
                  <a:lnTo>
                    <a:pt x="64516" y="198120"/>
                  </a:lnTo>
                  <a:lnTo>
                    <a:pt x="64516" y="205867"/>
                  </a:lnTo>
                  <a:lnTo>
                    <a:pt x="78574" y="198120"/>
                  </a:lnTo>
                  <a:lnTo>
                    <a:pt x="119380" y="175641"/>
                  </a:lnTo>
                  <a:lnTo>
                    <a:pt x="93980" y="175641"/>
                  </a:lnTo>
                  <a:lnTo>
                    <a:pt x="93980" y="140462"/>
                  </a:lnTo>
                  <a:lnTo>
                    <a:pt x="130175" y="140462"/>
                  </a:lnTo>
                  <a:lnTo>
                    <a:pt x="130175" y="169799"/>
                  </a:lnTo>
                  <a:lnTo>
                    <a:pt x="158496" y="155194"/>
                  </a:lnTo>
                  <a:lnTo>
                    <a:pt x="158496" y="25400"/>
                  </a:lnTo>
                  <a:lnTo>
                    <a:pt x="158496" y="0"/>
                  </a:lnTo>
                  <a:close/>
                </a:path>
                <a:path w="471170" h="431800">
                  <a:moveTo>
                    <a:pt x="262128" y="134112"/>
                  </a:moveTo>
                  <a:lnTo>
                    <a:pt x="79248" y="237109"/>
                  </a:lnTo>
                  <a:lnTo>
                    <a:pt x="79248" y="291084"/>
                  </a:lnTo>
                  <a:lnTo>
                    <a:pt x="262128" y="189103"/>
                  </a:lnTo>
                  <a:lnTo>
                    <a:pt x="262128" y="134112"/>
                  </a:lnTo>
                  <a:close/>
                </a:path>
                <a:path w="471170" h="431800">
                  <a:moveTo>
                    <a:pt x="432816" y="301371"/>
                  </a:moveTo>
                  <a:lnTo>
                    <a:pt x="386842" y="275844"/>
                  </a:lnTo>
                  <a:lnTo>
                    <a:pt x="337947" y="248704"/>
                  </a:lnTo>
                  <a:lnTo>
                    <a:pt x="337947" y="275844"/>
                  </a:lnTo>
                  <a:lnTo>
                    <a:pt x="337947" y="323850"/>
                  </a:lnTo>
                  <a:lnTo>
                    <a:pt x="337947" y="355092"/>
                  </a:lnTo>
                  <a:lnTo>
                    <a:pt x="337947" y="400939"/>
                  </a:lnTo>
                  <a:lnTo>
                    <a:pt x="290957" y="400939"/>
                  </a:lnTo>
                  <a:lnTo>
                    <a:pt x="290957" y="355092"/>
                  </a:lnTo>
                  <a:lnTo>
                    <a:pt x="337947" y="355092"/>
                  </a:lnTo>
                  <a:lnTo>
                    <a:pt x="337947" y="323850"/>
                  </a:lnTo>
                  <a:lnTo>
                    <a:pt x="290957" y="323850"/>
                  </a:lnTo>
                  <a:lnTo>
                    <a:pt x="290957" y="275844"/>
                  </a:lnTo>
                  <a:lnTo>
                    <a:pt x="337947" y="275844"/>
                  </a:lnTo>
                  <a:lnTo>
                    <a:pt x="337947" y="248704"/>
                  </a:lnTo>
                  <a:lnTo>
                    <a:pt x="274320" y="213360"/>
                  </a:lnTo>
                  <a:lnTo>
                    <a:pt x="259588" y="221551"/>
                  </a:lnTo>
                  <a:lnTo>
                    <a:pt x="259588" y="275844"/>
                  </a:lnTo>
                  <a:lnTo>
                    <a:pt x="259588" y="323850"/>
                  </a:lnTo>
                  <a:lnTo>
                    <a:pt x="259588" y="355092"/>
                  </a:lnTo>
                  <a:lnTo>
                    <a:pt x="259588" y="400939"/>
                  </a:lnTo>
                  <a:lnTo>
                    <a:pt x="211709" y="400939"/>
                  </a:lnTo>
                  <a:lnTo>
                    <a:pt x="211709" y="355092"/>
                  </a:lnTo>
                  <a:lnTo>
                    <a:pt x="259588" y="355092"/>
                  </a:lnTo>
                  <a:lnTo>
                    <a:pt x="259588" y="323850"/>
                  </a:lnTo>
                  <a:lnTo>
                    <a:pt x="211709" y="323850"/>
                  </a:lnTo>
                  <a:lnTo>
                    <a:pt x="211709" y="275844"/>
                  </a:lnTo>
                  <a:lnTo>
                    <a:pt x="259588" y="275844"/>
                  </a:lnTo>
                  <a:lnTo>
                    <a:pt x="259588" y="221551"/>
                  </a:lnTo>
                  <a:lnTo>
                    <a:pt x="115824" y="301371"/>
                  </a:lnTo>
                  <a:lnTo>
                    <a:pt x="115824" y="431292"/>
                  </a:lnTo>
                  <a:lnTo>
                    <a:pt x="432816" y="431292"/>
                  </a:lnTo>
                  <a:lnTo>
                    <a:pt x="432816" y="400939"/>
                  </a:lnTo>
                  <a:lnTo>
                    <a:pt x="432816" y="355092"/>
                  </a:lnTo>
                  <a:lnTo>
                    <a:pt x="432816" y="323850"/>
                  </a:lnTo>
                  <a:lnTo>
                    <a:pt x="432816" y="301371"/>
                  </a:lnTo>
                  <a:close/>
                </a:path>
                <a:path w="471170" h="431800">
                  <a:moveTo>
                    <a:pt x="470916" y="237109"/>
                  </a:moveTo>
                  <a:lnTo>
                    <a:pt x="288036" y="134112"/>
                  </a:lnTo>
                  <a:lnTo>
                    <a:pt x="288036" y="189103"/>
                  </a:lnTo>
                  <a:lnTo>
                    <a:pt x="470916" y="291084"/>
                  </a:lnTo>
                  <a:lnTo>
                    <a:pt x="470916" y="237109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2123" y="2212848"/>
              <a:ext cx="193548" cy="242315"/>
            </a:xfrm>
            <a:prstGeom prst="rect">
              <a:avLst/>
            </a:prstGeom>
          </p:spPr>
        </p:pic>
        <p:sp>
          <p:nvSpPr>
            <p:cNvPr id="88" name="object 25"/>
            <p:cNvSpPr/>
            <p:nvPr/>
          </p:nvSpPr>
          <p:spPr>
            <a:xfrm>
              <a:off x="5015483" y="2311908"/>
              <a:ext cx="158750" cy="431800"/>
            </a:xfrm>
            <a:custGeom>
              <a:avLst/>
              <a:gdLst/>
              <a:ahLst/>
              <a:cxnLst/>
              <a:rect l="l" t="t" r="r" b="b"/>
              <a:pathLst>
                <a:path w="158750" h="431800">
                  <a:moveTo>
                    <a:pt x="74802" y="326897"/>
                  </a:moveTo>
                  <a:lnTo>
                    <a:pt x="74802" y="431291"/>
                  </a:lnTo>
                  <a:lnTo>
                    <a:pt x="158495" y="431291"/>
                  </a:lnTo>
                  <a:lnTo>
                    <a:pt x="158495" y="405891"/>
                  </a:lnTo>
                  <a:lnTo>
                    <a:pt x="93471" y="405891"/>
                  </a:lnTo>
                  <a:lnTo>
                    <a:pt x="93471" y="369824"/>
                  </a:lnTo>
                  <a:lnTo>
                    <a:pt x="158495" y="369824"/>
                  </a:lnTo>
                  <a:lnTo>
                    <a:pt x="158495" y="349376"/>
                  </a:lnTo>
                  <a:lnTo>
                    <a:pt x="93471" y="349376"/>
                  </a:lnTo>
                  <a:lnTo>
                    <a:pt x="93471" y="336676"/>
                  </a:lnTo>
                  <a:lnTo>
                    <a:pt x="74802" y="326897"/>
                  </a:lnTo>
                  <a:close/>
                </a:path>
                <a:path w="158750" h="431800">
                  <a:moveTo>
                    <a:pt x="158495" y="369824"/>
                  </a:moveTo>
                  <a:lnTo>
                    <a:pt x="128904" y="369824"/>
                  </a:lnTo>
                  <a:lnTo>
                    <a:pt x="128904" y="405891"/>
                  </a:lnTo>
                  <a:lnTo>
                    <a:pt x="158495" y="405891"/>
                  </a:lnTo>
                  <a:lnTo>
                    <a:pt x="158495" y="369824"/>
                  </a:lnTo>
                  <a:close/>
                </a:path>
                <a:path w="158750" h="431800">
                  <a:moveTo>
                    <a:pt x="158495" y="198119"/>
                  </a:moveTo>
                  <a:lnTo>
                    <a:pt x="128904" y="198119"/>
                  </a:lnTo>
                  <a:lnTo>
                    <a:pt x="128904" y="234187"/>
                  </a:lnTo>
                  <a:lnTo>
                    <a:pt x="113156" y="234187"/>
                  </a:lnTo>
                  <a:lnTo>
                    <a:pt x="113156" y="254634"/>
                  </a:lnTo>
                  <a:lnTo>
                    <a:pt x="128904" y="254634"/>
                  </a:lnTo>
                  <a:lnTo>
                    <a:pt x="128904" y="290829"/>
                  </a:lnTo>
                  <a:lnTo>
                    <a:pt x="113156" y="290829"/>
                  </a:lnTo>
                  <a:lnTo>
                    <a:pt x="113156" y="312292"/>
                  </a:lnTo>
                  <a:lnTo>
                    <a:pt x="128904" y="312292"/>
                  </a:lnTo>
                  <a:lnTo>
                    <a:pt x="128904" y="349376"/>
                  </a:lnTo>
                  <a:lnTo>
                    <a:pt x="158495" y="349376"/>
                  </a:lnTo>
                  <a:lnTo>
                    <a:pt x="158495" y="198119"/>
                  </a:lnTo>
                  <a:close/>
                </a:path>
                <a:path w="158750" h="431800">
                  <a:moveTo>
                    <a:pt x="158495" y="140462"/>
                  </a:moveTo>
                  <a:lnTo>
                    <a:pt x="128904" y="140462"/>
                  </a:lnTo>
                  <a:lnTo>
                    <a:pt x="128904" y="175640"/>
                  </a:lnTo>
                  <a:lnTo>
                    <a:pt x="39369" y="175640"/>
                  </a:lnTo>
                  <a:lnTo>
                    <a:pt x="93471" y="205866"/>
                  </a:lnTo>
                  <a:lnTo>
                    <a:pt x="93471" y="198119"/>
                  </a:lnTo>
                  <a:lnTo>
                    <a:pt x="158495" y="198119"/>
                  </a:lnTo>
                  <a:lnTo>
                    <a:pt x="158495" y="140462"/>
                  </a:lnTo>
                  <a:close/>
                </a:path>
                <a:path w="158750" h="431800">
                  <a:moveTo>
                    <a:pt x="93471" y="140462"/>
                  </a:moveTo>
                  <a:lnTo>
                    <a:pt x="65024" y="140462"/>
                  </a:lnTo>
                  <a:lnTo>
                    <a:pt x="65024" y="175640"/>
                  </a:lnTo>
                  <a:lnTo>
                    <a:pt x="93471" y="175640"/>
                  </a:lnTo>
                  <a:lnTo>
                    <a:pt x="93471" y="140462"/>
                  </a:lnTo>
                  <a:close/>
                </a:path>
                <a:path w="158750" h="431800">
                  <a:moveTo>
                    <a:pt x="158495" y="0"/>
                  </a:moveTo>
                  <a:lnTo>
                    <a:pt x="0" y="0"/>
                  </a:lnTo>
                  <a:lnTo>
                    <a:pt x="0" y="155193"/>
                  </a:lnTo>
                  <a:lnTo>
                    <a:pt x="27558" y="169799"/>
                  </a:lnTo>
                  <a:lnTo>
                    <a:pt x="27558" y="140462"/>
                  </a:lnTo>
                  <a:lnTo>
                    <a:pt x="158495" y="140462"/>
                  </a:lnTo>
                  <a:lnTo>
                    <a:pt x="158495" y="118999"/>
                  </a:lnTo>
                  <a:lnTo>
                    <a:pt x="27558" y="118999"/>
                  </a:lnTo>
                  <a:lnTo>
                    <a:pt x="27558" y="83946"/>
                  </a:lnTo>
                  <a:lnTo>
                    <a:pt x="158495" y="83946"/>
                  </a:lnTo>
                  <a:lnTo>
                    <a:pt x="158495" y="61467"/>
                  </a:lnTo>
                  <a:lnTo>
                    <a:pt x="27558" y="61467"/>
                  </a:lnTo>
                  <a:lnTo>
                    <a:pt x="27558" y="25400"/>
                  </a:lnTo>
                  <a:lnTo>
                    <a:pt x="158495" y="25400"/>
                  </a:lnTo>
                  <a:lnTo>
                    <a:pt x="158495" y="0"/>
                  </a:lnTo>
                  <a:close/>
                </a:path>
                <a:path w="158750" h="431800">
                  <a:moveTo>
                    <a:pt x="93471" y="83946"/>
                  </a:moveTo>
                  <a:lnTo>
                    <a:pt x="65024" y="83946"/>
                  </a:lnTo>
                  <a:lnTo>
                    <a:pt x="65024" y="118999"/>
                  </a:lnTo>
                  <a:lnTo>
                    <a:pt x="93471" y="118999"/>
                  </a:lnTo>
                  <a:lnTo>
                    <a:pt x="93471" y="83946"/>
                  </a:lnTo>
                  <a:close/>
                </a:path>
                <a:path w="158750" h="431800">
                  <a:moveTo>
                    <a:pt x="158495" y="83946"/>
                  </a:moveTo>
                  <a:lnTo>
                    <a:pt x="128904" y="83946"/>
                  </a:lnTo>
                  <a:lnTo>
                    <a:pt x="128904" y="118999"/>
                  </a:lnTo>
                  <a:lnTo>
                    <a:pt x="158495" y="118999"/>
                  </a:lnTo>
                  <a:lnTo>
                    <a:pt x="158495" y="83946"/>
                  </a:lnTo>
                  <a:close/>
                </a:path>
                <a:path w="158750" h="431800">
                  <a:moveTo>
                    <a:pt x="93471" y="25400"/>
                  </a:moveTo>
                  <a:lnTo>
                    <a:pt x="65024" y="25400"/>
                  </a:lnTo>
                  <a:lnTo>
                    <a:pt x="65024" y="61467"/>
                  </a:lnTo>
                  <a:lnTo>
                    <a:pt x="93471" y="61467"/>
                  </a:lnTo>
                  <a:lnTo>
                    <a:pt x="93471" y="25400"/>
                  </a:lnTo>
                  <a:close/>
                </a:path>
                <a:path w="158750" h="431800">
                  <a:moveTo>
                    <a:pt x="158495" y="25400"/>
                  </a:moveTo>
                  <a:lnTo>
                    <a:pt x="128904" y="25400"/>
                  </a:lnTo>
                  <a:lnTo>
                    <a:pt x="128904" y="61467"/>
                  </a:lnTo>
                  <a:lnTo>
                    <a:pt x="158495" y="61467"/>
                  </a:lnTo>
                  <a:lnTo>
                    <a:pt x="158495" y="2540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26"/>
          <p:cNvSpPr txBox="1"/>
          <p:nvPr/>
        </p:nvSpPr>
        <p:spPr>
          <a:xfrm>
            <a:off x="4739385" y="3167252"/>
            <a:ext cx="4130675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A potential investor </a:t>
            </a:r>
            <a:r>
              <a:rPr sz="1000" dirty="0">
                <a:latin typeface="Arial MT"/>
                <a:cs typeface="Arial MT"/>
              </a:rPr>
              <a:t>may </a:t>
            </a:r>
            <a:r>
              <a:rPr sz="1000" spc="-5" dirty="0">
                <a:latin typeface="Arial MT"/>
                <a:cs typeface="Arial MT"/>
              </a:rPr>
              <a:t>acquire assets of failed banks managed by DGF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using </a:t>
            </a:r>
            <a:r>
              <a:rPr sz="1000" spc="-5" dirty="0" err="1" smtClean="0">
                <a:latin typeface="Arial MT"/>
                <a:cs typeface="Arial MT"/>
              </a:rPr>
              <a:t>ProZorro.Sale</a:t>
            </a:r>
            <a:r>
              <a:rPr lang="en-US" sz="1000" spc="-5" dirty="0">
                <a:latin typeface="Arial MT"/>
                <a:cs typeface="Arial MT"/>
              </a:rPr>
              <a:t> </a:t>
            </a:r>
            <a:r>
              <a:rPr lang="en-US" sz="1000" spc="-5" dirty="0" smtClean="0">
                <a:latin typeface="Arial MT"/>
                <a:cs typeface="Arial MT"/>
              </a:rPr>
              <a:t>platform</a:t>
            </a:r>
            <a:r>
              <a:rPr sz="1000" spc="-5" dirty="0" smtClean="0">
                <a:latin typeface="Arial MT"/>
                <a:cs typeface="Arial MT"/>
              </a:rPr>
              <a:t>.</a:t>
            </a:r>
            <a:endParaRPr sz="1000" dirty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 smtClean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 smtClean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 smtClean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>
              <a:latin typeface="Arial MT"/>
              <a:cs typeface="Arial MT"/>
            </a:endParaRPr>
          </a:p>
          <a:p>
            <a:pPr marL="722630" marR="5080">
              <a:lnSpc>
                <a:spcPct val="100000"/>
              </a:lnSpc>
            </a:pPr>
            <a:endParaRPr lang="en-US" sz="200" spc="-5" dirty="0" smtClean="0">
              <a:latin typeface="Arial MT"/>
              <a:cs typeface="Arial MT"/>
            </a:endParaRPr>
          </a:p>
          <a:p>
            <a:pPr marL="722630" marR="5080"/>
            <a:r>
              <a:rPr sz="1000" spc="-5" dirty="0" err="1" smtClean="0">
                <a:latin typeface="Arial MT"/>
                <a:cs typeface="Arial MT"/>
              </a:rPr>
              <a:t>ProZorro.Sale</a:t>
            </a:r>
            <a:r>
              <a:rPr sz="1000" spc="-5" dirty="0" smtClean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was </a:t>
            </a:r>
            <a:r>
              <a:rPr sz="1000" spc="-5" dirty="0">
                <a:latin typeface="Arial MT"/>
                <a:cs typeface="Arial MT"/>
              </a:rPr>
              <a:t>set up to ensure transparent, simple and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competitive asset sale process. </a:t>
            </a:r>
            <a:r>
              <a:rPr lang="en-US" sz="1000" spc="-5" dirty="0" smtClean="0">
                <a:latin typeface="Arial MT"/>
                <a:cs typeface="Arial MT"/>
              </a:rPr>
              <a:t>E</a:t>
            </a:r>
            <a:r>
              <a:rPr sz="1000" spc="-5" dirty="0" smtClean="0">
                <a:latin typeface="Arial MT"/>
                <a:cs typeface="Arial MT"/>
              </a:rPr>
              <a:t>-marketplaces connected </a:t>
            </a:r>
            <a:r>
              <a:rPr sz="1000" spc="-5" dirty="0">
                <a:latin typeface="Arial MT"/>
                <a:cs typeface="Arial MT"/>
              </a:rPr>
              <a:t>to </a:t>
            </a:r>
            <a:r>
              <a:rPr sz="1000" spc="-5" dirty="0" err="1">
                <a:latin typeface="Arial MT"/>
                <a:cs typeface="Arial MT"/>
              </a:rPr>
              <a:t>ProZorro.Sale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can </a:t>
            </a:r>
            <a:r>
              <a:rPr sz="1000" spc="-5" dirty="0">
                <a:latin typeface="Arial MT"/>
                <a:cs typeface="Arial MT"/>
              </a:rPr>
              <a:t>be used by potential investors interested in the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process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purchase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9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8988806" y="6151962"/>
            <a:ext cx="140334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91" name="object 28"/>
          <p:cNvSpPr txBox="1"/>
          <p:nvPr/>
        </p:nvSpPr>
        <p:spPr>
          <a:xfrm>
            <a:off x="4047427" y="6112213"/>
            <a:ext cx="507707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700" spc="-7" baseline="27777" dirty="0" smtClean="0">
                <a:latin typeface="Arial MT"/>
                <a:cs typeface="Arial MT"/>
              </a:rPr>
              <a:t>1 </a:t>
            </a:r>
            <a:r>
              <a:rPr sz="700" dirty="0" smtClean="0">
                <a:latin typeface="Arial MT"/>
                <a:cs typeface="Arial MT"/>
              </a:rPr>
              <a:t>Gross</a:t>
            </a:r>
            <a:r>
              <a:rPr sz="700" spc="-10" dirty="0" smtClean="0">
                <a:latin typeface="Arial MT"/>
                <a:cs typeface="Arial MT"/>
              </a:rPr>
              <a:t> </a:t>
            </a:r>
            <a:r>
              <a:rPr sz="700" spc="-5" dirty="0" smtClean="0">
                <a:latin typeface="Arial MT"/>
                <a:cs typeface="Arial MT"/>
              </a:rPr>
              <a:t>book</a:t>
            </a:r>
            <a:r>
              <a:rPr sz="700" spc="10" dirty="0" smtClean="0">
                <a:latin typeface="Arial MT"/>
                <a:cs typeface="Arial MT"/>
              </a:rPr>
              <a:t> </a:t>
            </a:r>
            <a:r>
              <a:rPr sz="700" dirty="0" smtClean="0">
                <a:latin typeface="Arial MT"/>
                <a:cs typeface="Arial MT"/>
              </a:rPr>
              <a:t>value</a:t>
            </a:r>
            <a:r>
              <a:rPr sz="700" spc="-5" dirty="0" smtClean="0">
                <a:latin typeface="Arial MT"/>
                <a:cs typeface="Arial MT"/>
              </a:rPr>
              <a:t> (GBV)</a:t>
            </a:r>
            <a:r>
              <a:rPr sz="700" spc="10" dirty="0" smtClean="0">
                <a:latin typeface="Arial MT"/>
                <a:cs typeface="Arial MT"/>
              </a:rPr>
              <a:t> </a:t>
            </a:r>
            <a:r>
              <a:rPr sz="700" dirty="0" smtClean="0">
                <a:latin typeface="Arial MT"/>
                <a:cs typeface="Arial MT"/>
              </a:rPr>
              <a:t>calculates</a:t>
            </a:r>
            <a:r>
              <a:rPr sz="700" spc="-20" dirty="0" smtClean="0">
                <a:latin typeface="Arial MT"/>
                <a:cs typeface="Arial MT"/>
              </a:rPr>
              <a:t> </a:t>
            </a:r>
            <a:r>
              <a:rPr sz="700" dirty="0" smtClean="0">
                <a:latin typeface="Arial MT"/>
                <a:cs typeface="Arial MT"/>
              </a:rPr>
              <a:t>as</a:t>
            </a:r>
            <a:r>
              <a:rPr sz="700" spc="10" dirty="0" smtClean="0">
                <a:latin typeface="Arial MT"/>
                <a:cs typeface="Arial MT"/>
              </a:rPr>
              <a:t> </a:t>
            </a:r>
            <a:r>
              <a:rPr sz="700" spc="-5" dirty="0" smtClean="0">
                <a:latin typeface="Arial MT"/>
                <a:cs typeface="Arial MT"/>
              </a:rPr>
              <a:t>aggregated amount</a:t>
            </a:r>
            <a:r>
              <a:rPr sz="700" spc="35" dirty="0" smtClean="0">
                <a:latin typeface="Arial MT"/>
                <a:cs typeface="Arial MT"/>
              </a:rPr>
              <a:t> </a:t>
            </a:r>
            <a:r>
              <a:rPr sz="700" dirty="0" smtClean="0">
                <a:latin typeface="Arial MT"/>
                <a:cs typeface="Arial MT"/>
              </a:rPr>
              <a:t>of</a:t>
            </a:r>
            <a:r>
              <a:rPr sz="700" spc="-5" dirty="0" smtClean="0">
                <a:latin typeface="Arial MT"/>
                <a:cs typeface="Arial MT"/>
              </a:rPr>
              <a:t> </a:t>
            </a:r>
            <a:r>
              <a:rPr sz="700" dirty="0" smtClean="0">
                <a:latin typeface="Arial MT"/>
                <a:cs typeface="Arial MT"/>
              </a:rPr>
              <a:t>principal</a:t>
            </a:r>
            <a:r>
              <a:rPr sz="700" spc="25" dirty="0" smtClean="0">
                <a:latin typeface="Arial MT"/>
                <a:cs typeface="Arial MT"/>
              </a:rPr>
              <a:t> </a:t>
            </a:r>
            <a:r>
              <a:rPr sz="700" spc="-5" dirty="0" smtClean="0">
                <a:latin typeface="Arial MT"/>
                <a:cs typeface="Arial MT"/>
              </a:rPr>
              <a:t>and</a:t>
            </a:r>
            <a:r>
              <a:rPr sz="700" spc="10" dirty="0" smtClean="0">
                <a:latin typeface="Arial MT"/>
                <a:cs typeface="Arial MT"/>
              </a:rPr>
              <a:t> </a:t>
            </a:r>
            <a:r>
              <a:rPr sz="700" spc="-5" dirty="0" smtClean="0">
                <a:latin typeface="Arial MT"/>
                <a:cs typeface="Arial MT"/>
              </a:rPr>
              <a:t>accrued</a:t>
            </a:r>
            <a:r>
              <a:rPr sz="700" spc="5" dirty="0" smtClean="0">
                <a:latin typeface="Arial MT"/>
                <a:cs typeface="Arial MT"/>
              </a:rPr>
              <a:t> </a:t>
            </a:r>
            <a:r>
              <a:rPr sz="700" dirty="0" smtClean="0">
                <a:latin typeface="Arial MT"/>
                <a:cs typeface="Arial MT"/>
              </a:rPr>
              <a:t>interest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93" name="object 14"/>
          <p:cNvSpPr txBox="1"/>
          <p:nvPr/>
        </p:nvSpPr>
        <p:spPr>
          <a:xfrm>
            <a:off x="4751493" y="5673006"/>
            <a:ext cx="125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" y="-30702"/>
            <a:ext cx="2260317" cy="2628571"/>
          </a:xfrm>
          <a:prstGeom prst="rect">
            <a:avLst/>
          </a:prstGeom>
        </p:spPr>
      </p:pic>
      <p:sp>
        <p:nvSpPr>
          <p:cNvPr id="102" name="object 7"/>
          <p:cNvSpPr txBox="1">
            <a:spLocks/>
          </p:cNvSpPr>
          <p:nvPr/>
        </p:nvSpPr>
        <p:spPr>
          <a:xfrm>
            <a:off x="813003" y="439369"/>
            <a:ext cx="241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0338D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" smtClean="0"/>
              <a:t>Introduction</a:t>
            </a:r>
            <a:endParaRPr lang="en-US" kern="0" spc="-5" dirty="0"/>
          </a:p>
        </p:txBody>
      </p:sp>
      <p:sp>
        <p:nvSpPr>
          <p:cNvPr id="103" name="object 29"/>
          <p:cNvSpPr txBox="1"/>
          <p:nvPr/>
        </p:nvSpPr>
        <p:spPr>
          <a:xfrm>
            <a:off x="-193702" y="1553123"/>
            <a:ext cx="415777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315" marR="876300" indent="-172720" algn="ctr">
              <a:spcBef>
                <a:spcPts val="100"/>
              </a:spcBef>
            </a:pPr>
            <a:r>
              <a:rPr lang="ru-RU" sz="1800" b="1" spc="-5" dirty="0" smtClean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BB1F4A"/>
                </a:solidFill>
                <a:latin typeface="Arial"/>
                <a:cs typeface="Arial"/>
              </a:rPr>
              <a:t>Neither</a:t>
            </a:r>
            <a:r>
              <a:rPr sz="1800" b="1" spc="-80" dirty="0" smtClean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BB1F4A"/>
                </a:solidFill>
                <a:latin typeface="Arial"/>
                <a:cs typeface="Arial"/>
              </a:rPr>
              <a:t>borrower </a:t>
            </a:r>
            <a:r>
              <a:rPr sz="1800" b="1" spc="-484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B1F4A"/>
                </a:solidFill>
                <a:latin typeface="Arial"/>
                <a:cs typeface="Arial"/>
              </a:rPr>
              <a:t>nor</a:t>
            </a:r>
            <a:r>
              <a:rPr sz="1800" b="1" spc="-25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BB1F4A"/>
                </a:solidFill>
                <a:latin typeface="Arial"/>
                <a:cs typeface="Arial"/>
              </a:rPr>
              <a:t>guarantor</a:t>
            </a:r>
            <a:r>
              <a:rPr lang="ru-RU" sz="1800" b="1" spc="-5" dirty="0" smtClean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BB1F4A"/>
                </a:solidFill>
                <a:latin typeface="Arial"/>
                <a:cs typeface="Arial"/>
              </a:rPr>
              <a:t>is</a:t>
            </a:r>
            <a:r>
              <a:rPr sz="1800" b="1" spc="-15" dirty="0" smtClean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B1F4A"/>
                </a:solidFill>
                <a:latin typeface="Arial"/>
                <a:cs typeface="Arial"/>
              </a:rPr>
              <a:t>allowed</a:t>
            </a:r>
            <a:r>
              <a:rPr sz="1800" b="1" spc="-50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B1F4A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B1F4A"/>
                </a:solidFill>
                <a:latin typeface="Arial"/>
                <a:cs typeface="Arial"/>
              </a:rPr>
              <a:t>buy</a:t>
            </a:r>
            <a:r>
              <a:rPr sz="1800" b="1" spc="-30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BB1F4A"/>
                </a:solidFill>
                <a:latin typeface="Arial"/>
                <a:cs typeface="Arial"/>
              </a:rPr>
              <a:t>their</a:t>
            </a:r>
            <a:r>
              <a:rPr sz="1800" b="1" spc="-20" dirty="0" smtClean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BB1F4A"/>
                </a:solidFill>
                <a:latin typeface="Arial"/>
                <a:cs typeface="Arial"/>
              </a:rPr>
              <a:t>own</a:t>
            </a:r>
            <a:r>
              <a:rPr sz="1800" b="1" spc="-45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BB1F4A"/>
                </a:solidFill>
                <a:latin typeface="Arial"/>
                <a:cs typeface="Arial"/>
              </a:rPr>
              <a:t>debts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990600" y="1192529"/>
            <a:ext cx="8102473" cy="2386203"/>
            <a:chOff x="814578" y="1192529"/>
            <a:chExt cx="8278495" cy="2386203"/>
          </a:xfrm>
        </p:grpSpPr>
        <p:sp>
          <p:nvSpPr>
            <p:cNvPr id="105" name="object 11"/>
            <p:cNvSpPr/>
            <p:nvPr/>
          </p:nvSpPr>
          <p:spPr>
            <a:xfrm>
              <a:off x="814578" y="1192529"/>
              <a:ext cx="8278495" cy="0"/>
            </a:xfrm>
            <a:custGeom>
              <a:avLst/>
              <a:gdLst/>
              <a:ahLst/>
              <a:cxnLst/>
              <a:rect l="l" t="t" r="r" b="b"/>
              <a:pathLst>
                <a:path w="8278495">
                  <a:moveTo>
                    <a:pt x="0" y="0"/>
                  </a:moveTo>
                  <a:lnTo>
                    <a:pt x="8278114" y="0"/>
                  </a:lnTo>
                </a:path>
              </a:pathLst>
            </a:custGeom>
            <a:ln w="19812">
              <a:solidFill>
                <a:srgbClr val="0033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2"/>
            <p:cNvSpPr/>
            <p:nvPr/>
          </p:nvSpPr>
          <p:spPr>
            <a:xfrm>
              <a:off x="3989832" y="3034537"/>
              <a:ext cx="576580" cy="544195"/>
            </a:xfrm>
            <a:custGeom>
              <a:avLst/>
              <a:gdLst/>
              <a:ahLst/>
              <a:cxnLst/>
              <a:rect l="l" t="t" r="r" b="b"/>
              <a:pathLst>
                <a:path w="576579" h="544195">
                  <a:moveTo>
                    <a:pt x="290703" y="198247"/>
                  </a:moveTo>
                  <a:lnTo>
                    <a:pt x="287655" y="192151"/>
                  </a:lnTo>
                  <a:lnTo>
                    <a:pt x="287655" y="189103"/>
                  </a:lnTo>
                  <a:lnTo>
                    <a:pt x="287655" y="186055"/>
                  </a:lnTo>
                  <a:lnTo>
                    <a:pt x="281559" y="186055"/>
                  </a:lnTo>
                  <a:lnTo>
                    <a:pt x="275463" y="189103"/>
                  </a:lnTo>
                  <a:lnTo>
                    <a:pt x="279412" y="174891"/>
                  </a:lnTo>
                  <a:lnTo>
                    <a:pt x="281940" y="160083"/>
                  </a:lnTo>
                  <a:lnTo>
                    <a:pt x="282740" y="145288"/>
                  </a:lnTo>
                  <a:lnTo>
                    <a:pt x="281559" y="131064"/>
                  </a:lnTo>
                  <a:lnTo>
                    <a:pt x="275869" y="117513"/>
                  </a:lnTo>
                  <a:lnTo>
                    <a:pt x="268160" y="107721"/>
                  </a:lnTo>
                  <a:lnTo>
                    <a:pt x="258724" y="99656"/>
                  </a:lnTo>
                  <a:lnTo>
                    <a:pt x="247904" y="91313"/>
                  </a:lnTo>
                  <a:lnTo>
                    <a:pt x="238163" y="82765"/>
                  </a:lnTo>
                  <a:lnTo>
                    <a:pt x="227241" y="75971"/>
                  </a:lnTo>
                  <a:lnTo>
                    <a:pt x="215163" y="71475"/>
                  </a:lnTo>
                  <a:lnTo>
                    <a:pt x="201930" y="69850"/>
                  </a:lnTo>
                  <a:lnTo>
                    <a:pt x="198882" y="66802"/>
                  </a:lnTo>
                  <a:lnTo>
                    <a:pt x="180594" y="66802"/>
                  </a:lnTo>
                  <a:lnTo>
                    <a:pt x="174498" y="69850"/>
                  </a:lnTo>
                  <a:lnTo>
                    <a:pt x="163029" y="71424"/>
                  </a:lnTo>
                  <a:lnTo>
                    <a:pt x="151892" y="75590"/>
                  </a:lnTo>
                  <a:lnTo>
                    <a:pt x="141312" y="81483"/>
                  </a:lnTo>
                  <a:lnTo>
                    <a:pt x="131572" y="88265"/>
                  </a:lnTo>
                  <a:lnTo>
                    <a:pt x="131572" y="91313"/>
                  </a:lnTo>
                  <a:lnTo>
                    <a:pt x="120738" y="99225"/>
                  </a:lnTo>
                  <a:lnTo>
                    <a:pt x="111315" y="106578"/>
                  </a:lnTo>
                  <a:lnTo>
                    <a:pt x="103593" y="116230"/>
                  </a:lnTo>
                  <a:lnTo>
                    <a:pt x="97917" y="131064"/>
                  </a:lnTo>
                  <a:lnTo>
                    <a:pt x="96672" y="145288"/>
                  </a:lnTo>
                  <a:lnTo>
                    <a:pt x="97155" y="160083"/>
                  </a:lnTo>
                  <a:lnTo>
                    <a:pt x="98767" y="174891"/>
                  </a:lnTo>
                  <a:lnTo>
                    <a:pt x="100965" y="189103"/>
                  </a:lnTo>
                  <a:lnTo>
                    <a:pt x="94869" y="186055"/>
                  </a:lnTo>
                  <a:lnTo>
                    <a:pt x="91821" y="186055"/>
                  </a:lnTo>
                  <a:lnTo>
                    <a:pt x="88773" y="192151"/>
                  </a:lnTo>
                  <a:lnTo>
                    <a:pt x="88773" y="204343"/>
                  </a:lnTo>
                  <a:lnTo>
                    <a:pt x="91821" y="210566"/>
                  </a:lnTo>
                  <a:lnTo>
                    <a:pt x="91821" y="216662"/>
                  </a:lnTo>
                  <a:lnTo>
                    <a:pt x="100965" y="222758"/>
                  </a:lnTo>
                  <a:lnTo>
                    <a:pt x="107061" y="228854"/>
                  </a:lnTo>
                  <a:lnTo>
                    <a:pt x="113284" y="228854"/>
                  </a:lnTo>
                  <a:lnTo>
                    <a:pt x="126923" y="257098"/>
                  </a:lnTo>
                  <a:lnTo>
                    <a:pt x="144602" y="280466"/>
                  </a:lnTo>
                  <a:lnTo>
                    <a:pt x="165735" y="296392"/>
                  </a:lnTo>
                  <a:lnTo>
                    <a:pt x="189738" y="302260"/>
                  </a:lnTo>
                  <a:lnTo>
                    <a:pt x="213728" y="296392"/>
                  </a:lnTo>
                  <a:lnTo>
                    <a:pt x="234861" y="280466"/>
                  </a:lnTo>
                  <a:lnTo>
                    <a:pt x="252539" y="257098"/>
                  </a:lnTo>
                  <a:lnTo>
                    <a:pt x="266192" y="228854"/>
                  </a:lnTo>
                  <a:lnTo>
                    <a:pt x="272415" y="228854"/>
                  </a:lnTo>
                  <a:lnTo>
                    <a:pt x="272415" y="225806"/>
                  </a:lnTo>
                  <a:lnTo>
                    <a:pt x="278511" y="222758"/>
                  </a:lnTo>
                  <a:lnTo>
                    <a:pt x="284607" y="216662"/>
                  </a:lnTo>
                  <a:lnTo>
                    <a:pt x="287655" y="210566"/>
                  </a:lnTo>
                  <a:lnTo>
                    <a:pt x="290703" y="204343"/>
                  </a:lnTo>
                  <a:lnTo>
                    <a:pt x="290703" y="198247"/>
                  </a:lnTo>
                  <a:close/>
                </a:path>
                <a:path w="576579" h="544195">
                  <a:moveTo>
                    <a:pt x="376428" y="528574"/>
                  </a:moveTo>
                  <a:lnTo>
                    <a:pt x="373468" y="485203"/>
                  </a:lnTo>
                  <a:lnTo>
                    <a:pt x="371576" y="467360"/>
                  </a:lnTo>
                  <a:lnTo>
                    <a:pt x="368782" y="440982"/>
                  </a:lnTo>
                  <a:lnTo>
                    <a:pt x="361797" y="400812"/>
                  </a:lnTo>
                  <a:lnTo>
                    <a:pt x="335915" y="351218"/>
                  </a:lnTo>
                  <a:lnTo>
                    <a:pt x="287782" y="331673"/>
                  </a:lnTo>
                  <a:lnTo>
                    <a:pt x="263144" y="323596"/>
                  </a:lnTo>
                  <a:lnTo>
                    <a:pt x="254711" y="359016"/>
                  </a:lnTo>
                  <a:lnTo>
                    <a:pt x="243687" y="397814"/>
                  </a:lnTo>
                  <a:lnTo>
                    <a:pt x="230936" y="435457"/>
                  </a:lnTo>
                  <a:lnTo>
                    <a:pt x="217297" y="467360"/>
                  </a:lnTo>
                  <a:lnTo>
                    <a:pt x="201930" y="375666"/>
                  </a:lnTo>
                  <a:lnTo>
                    <a:pt x="208153" y="354203"/>
                  </a:lnTo>
                  <a:lnTo>
                    <a:pt x="189738" y="342011"/>
                  </a:lnTo>
                  <a:lnTo>
                    <a:pt x="168275" y="354203"/>
                  </a:lnTo>
                  <a:lnTo>
                    <a:pt x="174498" y="375666"/>
                  </a:lnTo>
                  <a:lnTo>
                    <a:pt x="162179" y="467360"/>
                  </a:lnTo>
                  <a:lnTo>
                    <a:pt x="148526" y="435457"/>
                  </a:lnTo>
                  <a:lnTo>
                    <a:pt x="135445" y="397814"/>
                  </a:lnTo>
                  <a:lnTo>
                    <a:pt x="123494" y="359016"/>
                  </a:lnTo>
                  <a:lnTo>
                    <a:pt x="113284" y="323596"/>
                  </a:lnTo>
                  <a:lnTo>
                    <a:pt x="64655" y="339725"/>
                  </a:lnTo>
                  <a:lnTo>
                    <a:pt x="27559" y="369570"/>
                  </a:lnTo>
                  <a:lnTo>
                    <a:pt x="9156" y="440982"/>
                  </a:lnTo>
                  <a:lnTo>
                    <a:pt x="3429" y="485203"/>
                  </a:lnTo>
                  <a:lnTo>
                    <a:pt x="0" y="528574"/>
                  </a:lnTo>
                  <a:lnTo>
                    <a:pt x="0" y="531622"/>
                  </a:lnTo>
                  <a:lnTo>
                    <a:pt x="3048" y="537718"/>
                  </a:lnTo>
                  <a:lnTo>
                    <a:pt x="9144" y="543814"/>
                  </a:lnTo>
                  <a:lnTo>
                    <a:pt x="370332" y="543814"/>
                  </a:lnTo>
                  <a:lnTo>
                    <a:pt x="376428" y="537718"/>
                  </a:lnTo>
                  <a:lnTo>
                    <a:pt x="376428" y="528574"/>
                  </a:lnTo>
                  <a:close/>
                </a:path>
                <a:path w="576579" h="544195">
                  <a:moveTo>
                    <a:pt x="576072" y="232410"/>
                  </a:moveTo>
                  <a:lnTo>
                    <a:pt x="575132" y="223520"/>
                  </a:lnTo>
                  <a:lnTo>
                    <a:pt x="571144" y="185420"/>
                  </a:lnTo>
                  <a:lnTo>
                    <a:pt x="557314" y="142252"/>
                  </a:lnTo>
                  <a:lnTo>
                    <a:pt x="551561" y="131610"/>
                  </a:lnTo>
                  <a:lnTo>
                    <a:pt x="551561" y="223520"/>
                  </a:lnTo>
                  <a:lnTo>
                    <a:pt x="551561" y="241300"/>
                  </a:lnTo>
                  <a:lnTo>
                    <a:pt x="545909" y="279400"/>
                  </a:lnTo>
                  <a:lnTo>
                    <a:pt x="533946" y="314960"/>
                  </a:lnTo>
                  <a:lnTo>
                    <a:pt x="516242" y="345452"/>
                  </a:lnTo>
                  <a:lnTo>
                    <a:pt x="493395" y="373392"/>
                  </a:lnTo>
                  <a:lnTo>
                    <a:pt x="486003" y="368300"/>
                  </a:lnTo>
                  <a:lnTo>
                    <a:pt x="483247" y="367042"/>
                  </a:lnTo>
                  <a:lnTo>
                    <a:pt x="477748" y="364502"/>
                  </a:lnTo>
                  <a:lnTo>
                    <a:pt x="468909" y="359410"/>
                  </a:lnTo>
                  <a:lnTo>
                    <a:pt x="459740" y="355600"/>
                  </a:lnTo>
                  <a:lnTo>
                    <a:pt x="459740" y="349250"/>
                  </a:lnTo>
                  <a:lnTo>
                    <a:pt x="453644" y="330200"/>
                  </a:lnTo>
                  <a:lnTo>
                    <a:pt x="450596" y="327660"/>
                  </a:lnTo>
                  <a:lnTo>
                    <a:pt x="447548" y="323850"/>
                  </a:lnTo>
                  <a:lnTo>
                    <a:pt x="444500" y="323850"/>
                  </a:lnTo>
                  <a:lnTo>
                    <a:pt x="448970" y="311150"/>
                  </a:lnTo>
                  <a:lnTo>
                    <a:pt x="452882" y="297192"/>
                  </a:lnTo>
                  <a:lnTo>
                    <a:pt x="455637" y="283210"/>
                  </a:lnTo>
                  <a:lnTo>
                    <a:pt x="456692" y="269252"/>
                  </a:lnTo>
                  <a:lnTo>
                    <a:pt x="465836" y="266700"/>
                  </a:lnTo>
                  <a:lnTo>
                    <a:pt x="472059" y="262902"/>
                  </a:lnTo>
                  <a:lnTo>
                    <a:pt x="481203" y="254000"/>
                  </a:lnTo>
                  <a:lnTo>
                    <a:pt x="484238" y="247650"/>
                  </a:lnTo>
                  <a:lnTo>
                    <a:pt x="487299" y="241300"/>
                  </a:lnTo>
                  <a:lnTo>
                    <a:pt x="551561" y="241300"/>
                  </a:lnTo>
                  <a:lnTo>
                    <a:pt x="551561" y="223520"/>
                  </a:lnTo>
                  <a:lnTo>
                    <a:pt x="487299" y="223520"/>
                  </a:lnTo>
                  <a:lnTo>
                    <a:pt x="484238" y="217170"/>
                  </a:lnTo>
                  <a:lnTo>
                    <a:pt x="481203" y="210820"/>
                  </a:lnTo>
                  <a:lnTo>
                    <a:pt x="478155" y="205752"/>
                  </a:lnTo>
                  <a:lnTo>
                    <a:pt x="475107" y="205752"/>
                  </a:lnTo>
                  <a:lnTo>
                    <a:pt x="472059" y="199402"/>
                  </a:lnTo>
                  <a:lnTo>
                    <a:pt x="465836" y="195592"/>
                  </a:lnTo>
                  <a:lnTo>
                    <a:pt x="465836" y="226060"/>
                  </a:lnTo>
                  <a:lnTo>
                    <a:pt x="465836" y="236220"/>
                  </a:lnTo>
                  <a:lnTo>
                    <a:pt x="459740" y="241300"/>
                  </a:lnTo>
                  <a:lnTo>
                    <a:pt x="459740" y="245110"/>
                  </a:lnTo>
                  <a:lnTo>
                    <a:pt x="453644" y="247650"/>
                  </a:lnTo>
                  <a:lnTo>
                    <a:pt x="447548" y="247650"/>
                  </a:lnTo>
                  <a:lnTo>
                    <a:pt x="441452" y="245110"/>
                  </a:lnTo>
                  <a:lnTo>
                    <a:pt x="438404" y="241300"/>
                  </a:lnTo>
                  <a:lnTo>
                    <a:pt x="438404" y="266700"/>
                  </a:lnTo>
                  <a:lnTo>
                    <a:pt x="438404" y="349250"/>
                  </a:lnTo>
                  <a:lnTo>
                    <a:pt x="438404" y="358152"/>
                  </a:lnTo>
                  <a:lnTo>
                    <a:pt x="435356" y="364502"/>
                  </a:lnTo>
                  <a:lnTo>
                    <a:pt x="432181" y="364502"/>
                  </a:lnTo>
                  <a:lnTo>
                    <a:pt x="429133" y="367042"/>
                  </a:lnTo>
                  <a:lnTo>
                    <a:pt x="416941" y="367042"/>
                  </a:lnTo>
                  <a:lnTo>
                    <a:pt x="413893" y="364502"/>
                  </a:lnTo>
                  <a:lnTo>
                    <a:pt x="410845" y="360692"/>
                  </a:lnTo>
                  <a:lnTo>
                    <a:pt x="407797" y="358152"/>
                  </a:lnTo>
                  <a:lnTo>
                    <a:pt x="407797" y="345452"/>
                  </a:lnTo>
                  <a:lnTo>
                    <a:pt x="413893" y="340360"/>
                  </a:lnTo>
                  <a:lnTo>
                    <a:pt x="416941" y="340360"/>
                  </a:lnTo>
                  <a:lnTo>
                    <a:pt x="419989" y="336550"/>
                  </a:lnTo>
                  <a:lnTo>
                    <a:pt x="426085" y="340360"/>
                  </a:lnTo>
                  <a:lnTo>
                    <a:pt x="432181" y="340360"/>
                  </a:lnTo>
                  <a:lnTo>
                    <a:pt x="435356" y="342900"/>
                  </a:lnTo>
                  <a:lnTo>
                    <a:pt x="438404" y="349250"/>
                  </a:lnTo>
                  <a:lnTo>
                    <a:pt x="438404" y="266700"/>
                  </a:lnTo>
                  <a:lnTo>
                    <a:pt x="436041" y="279400"/>
                  </a:lnTo>
                  <a:lnTo>
                    <a:pt x="433374" y="292100"/>
                  </a:lnTo>
                  <a:lnTo>
                    <a:pt x="430149" y="303542"/>
                  </a:lnTo>
                  <a:lnTo>
                    <a:pt x="426085" y="314960"/>
                  </a:lnTo>
                  <a:lnTo>
                    <a:pt x="412724" y="317500"/>
                  </a:lnTo>
                  <a:lnTo>
                    <a:pt x="406742" y="320052"/>
                  </a:lnTo>
                  <a:lnTo>
                    <a:pt x="401574" y="323850"/>
                  </a:lnTo>
                  <a:lnTo>
                    <a:pt x="395478" y="327660"/>
                  </a:lnTo>
                  <a:lnTo>
                    <a:pt x="392430" y="330200"/>
                  </a:lnTo>
                  <a:lnTo>
                    <a:pt x="389382" y="336550"/>
                  </a:lnTo>
                  <a:lnTo>
                    <a:pt x="361835" y="332752"/>
                  </a:lnTo>
                  <a:lnTo>
                    <a:pt x="352679" y="330200"/>
                  </a:lnTo>
                  <a:lnTo>
                    <a:pt x="352679" y="241300"/>
                  </a:lnTo>
                  <a:lnTo>
                    <a:pt x="413893" y="241300"/>
                  </a:lnTo>
                  <a:lnTo>
                    <a:pt x="419989" y="254000"/>
                  </a:lnTo>
                  <a:lnTo>
                    <a:pt x="432181" y="266700"/>
                  </a:lnTo>
                  <a:lnTo>
                    <a:pt x="438404" y="266700"/>
                  </a:lnTo>
                  <a:lnTo>
                    <a:pt x="438404" y="241300"/>
                  </a:lnTo>
                  <a:lnTo>
                    <a:pt x="438404" y="238760"/>
                  </a:lnTo>
                  <a:lnTo>
                    <a:pt x="435356" y="236220"/>
                  </a:lnTo>
                  <a:lnTo>
                    <a:pt x="435356" y="226060"/>
                  </a:lnTo>
                  <a:lnTo>
                    <a:pt x="438404" y="223520"/>
                  </a:lnTo>
                  <a:lnTo>
                    <a:pt x="438404" y="220992"/>
                  </a:lnTo>
                  <a:lnTo>
                    <a:pt x="441452" y="217170"/>
                  </a:lnTo>
                  <a:lnTo>
                    <a:pt x="456692" y="217170"/>
                  </a:lnTo>
                  <a:lnTo>
                    <a:pt x="465836" y="226060"/>
                  </a:lnTo>
                  <a:lnTo>
                    <a:pt x="465836" y="195592"/>
                  </a:lnTo>
                  <a:lnTo>
                    <a:pt x="456692" y="195592"/>
                  </a:lnTo>
                  <a:lnTo>
                    <a:pt x="453783" y="175260"/>
                  </a:lnTo>
                  <a:lnTo>
                    <a:pt x="449440" y="154952"/>
                  </a:lnTo>
                  <a:lnTo>
                    <a:pt x="443395" y="135902"/>
                  </a:lnTo>
                  <a:lnTo>
                    <a:pt x="438404" y="124079"/>
                  </a:lnTo>
                  <a:lnTo>
                    <a:pt x="438404" y="195592"/>
                  </a:lnTo>
                  <a:lnTo>
                    <a:pt x="432181" y="199402"/>
                  </a:lnTo>
                  <a:lnTo>
                    <a:pt x="429133" y="201942"/>
                  </a:lnTo>
                  <a:lnTo>
                    <a:pt x="423037" y="205752"/>
                  </a:lnTo>
                  <a:lnTo>
                    <a:pt x="419989" y="210820"/>
                  </a:lnTo>
                  <a:lnTo>
                    <a:pt x="413893" y="223520"/>
                  </a:lnTo>
                  <a:lnTo>
                    <a:pt x="352679" y="223520"/>
                  </a:lnTo>
                  <a:lnTo>
                    <a:pt x="352679" y="158750"/>
                  </a:lnTo>
                  <a:lnTo>
                    <a:pt x="370967" y="149860"/>
                  </a:lnTo>
                  <a:lnTo>
                    <a:pt x="374142" y="143510"/>
                  </a:lnTo>
                  <a:lnTo>
                    <a:pt x="377190" y="138442"/>
                  </a:lnTo>
                  <a:lnTo>
                    <a:pt x="380238" y="132092"/>
                  </a:lnTo>
                  <a:lnTo>
                    <a:pt x="416941" y="123202"/>
                  </a:lnTo>
                  <a:lnTo>
                    <a:pt x="425005" y="140970"/>
                  </a:lnTo>
                  <a:lnTo>
                    <a:pt x="431088" y="158750"/>
                  </a:lnTo>
                  <a:lnTo>
                    <a:pt x="435470" y="177800"/>
                  </a:lnTo>
                  <a:lnTo>
                    <a:pt x="438404" y="195592"/>
                  </a:lnTo>
                  <a:lnTo>
                    <a:pt x="438404" y="124079"/>
                  </a:lnTo>
                  <a:lnTo>
                    <a:pt x="438035" y="123202"/>
                  </a:lnTo>
                  <a:lnTo>
                    <a:pt x="435356" y="116852"/>
                  </a:lnTo>
                  <a:lnTo>
                    <a:pt x="450850" y="111760"/>
                  </a:lnTo>
                  <a:lnTo>
                    <a:pt x="453783" y="110502"/>
                  </a:lnTo>
                  <a:lnTo>
                    <a:pt x="465518" y="105410"/>
                  </a:lnTo>
                  <a:lnTo>
                    <a:pt x="479602" y="97802"/>
                  </a:lnTo>
                  <a:lnTo>
                    <a:pt x="493395" y="88900"/>
                  </a:lnTo>
                  <a:lnTo>
                    <a:pt x="516242" y="118110"/>
                  </a:lnTo>
                  <a:lnTo>
                    <a:pt x="533946" y="151142"/>
                  </a:lnTo>
                  <a:lnTo>
                    <a:pt x="545909" y="185420"/>
                  </a:lnTo>
                  <a:lnTo>
                    <a:pt x="551561" y="223520"/>
                  </a:lnTo>
                  <a:lnTo>
                    <a:pt x="551561" y="131610"/>
                  </a:lnTo>
                  <a:lnTo>
                    <a:pt x="536041" y="102870"/>
                  </a:lnTo>
                  <a:lnTo>
                    <a:pt x="525322" y="88900"/>
                  </a:lnTo>
                  <a:lnTo>
                    <a:pt x="508762" y="67310"/>
                  </a:lnTo>
                  <a:lnTo>
                    <a:pt x="478155" y="42811"/>
                  </a:lnTo>
                  <a:lnTo>
                    <a:pt x="478155" y="76200"/>
                  </a:lnTo>
                  <a:lnTo>
                    <a:pt x="466166" y="83820"/>
                  </a:lnTo>
                  <a:lnTo>
                    <a:pt x="453644" y="90170"/>
                  </a:lnTo>
                  <a:lnTo>
                    <a:pt x="441109" y="95250"/>
                  </a:lnTo>
                  <a:lnTo>
                    <a:pt x="429133" y="97802"/>
                  </a:lnTo>
                  <a:lnTo>
                    <a:pt x="417106" y="80010"/>
                  </a:lnTo>
                  <a:lnTo>
                    <a:pt x="407797" y="67475"/>
                  </a:lnTo>
                  <a:lnTo>
                    <a:pt x="407797" y="104152"/>
                  </a:lnTo>
                  <a:lnTo>
                    <a:pt x="400812" y="106692"/>
                  </a:lnTo>
                  <a:lnTo>
                    <a:pt x="393585" y="107950"/>
                  </a:lnTo>
                  <a:lnTo>
                    <a:pt x="385800" y="110502"/>
                  </a:lnTo>
                  <a:lnTo>
                    <a:pt x="377190" y="110502"/>
                  </a:lnTo>
                  <a:lnTo>
                    <a:pt x="377190" y="107950"/>
                  </a:lnTo>
                  <a:lnTo>
                    <a:pt x="377190" y="104152"/>
                  </a:lnTo>
                  <a:lnTo>
                    <a:pt x="374142" y="101600"/>
                  </a:lnTo>
                  <a:lnTo>
                    <a:pt x="370967" y="97802"/>
                  </a:lnTo>
                  <a:lnTo>
                    <a:pt x="364871" y="91452"/>
                  </a:lnTo>
                  <a:lnTo>
                    <a:pt x="358775" y="88912"/>
                  </a:lnTo>
                  <a:lnTo>
                    <a:pt x="358775" y="119392"/>
                  </a:lnTo>
                  <a:lnTo>
                    <a:pt x="358775" y="128270"/>
                  </a:lnTo>
                  <a:lnTo>
                    <a:pt x="355727" y="132092"/>
                  </a:lnTo>
                  <a:lnTo>
                    <a:pt x="352679" y="134620"/>
                  </a:lnTo>
                  <a:lnTo>
                    <a:pt x="352679" y="138442"/>
                  </a:lnTo>
                  <a:lnTo>
                    <a:pt x="337312" y="138442"/>
                  </a:lnTo>
                  <a:lnTo>
                    <a:pt x="334264" y="134620"/>
                  </a:lnTo>
                  <a:lnTo>
                    <a:pt x="331216" y="132092"/>
                  </a:lnTo>
                  <a:lnTo>
                    <a:pt x="328168" y="125742"/>
                  </a:lnTo>
                  <a:lnTo>
                    <a:pt x="328168" y="119392"/>
                  </a:lnTo>
                  <a:lnTo>
                    <a:pt x="331216" y="116852"/>
                  </a:lnTo>
                  <a:lnTo>
                    <a:pt x="331216" y="113042"/>
                  </a:lnTo>
                  <a:lnTo>
                    <a:pt x="334264" y="113042"/>
                  </a:lnTo>
                  <a:lnTo>
                    <a:pt x="334264" y="110502"/>
                  </a:lnTo>
                  <a:lnTo>
                    <a:pt x="340360" y="107950"/>
                  </a:lnTo>
                  <a:lnTo>
                    <a:pt x="346583" y="107950"/>
                  </a:lnTo>
                  <a:lnTo>
                    <a:pt x="352679" y="110502"/>
                  </a:lnTo>
                  <a:lnTo>
                    <a:pt x="352679" y="113042"/>
                  </a:lnTo>
                  <a:lnTo>
                    <a:pt x="358775" y="119392"/>
                  </a:lnTo>
                  <a:lnTo>
                    <a:pt x="358775" y="88912"/>
                  </a:lnTo>
                  <a:lnTo>
                    <a:pt x="352679" y="86360"/>
                  </a:lnTo>
                  <a:lnTo>
                    <a:pt x="352679" y="34302"/>
                  </a:lnTo>
                  <a:lnTo>
                    <a:pt x="369887" y="50800"/>
                  </a:lnTo>
                  <a:lnTo>
                    <a:pt x="384810" y="68592"/>
                  </a:lnTo>
                  <a:lnTo>
                    <a:pt x="397433" y="86360"/>
                  </a:lnTo>
                  <a:lnTo>
                    <a:pt x="407797" y="104152"/>
                  </a:lnTo>
                  <a:lnTo>
                    <a:pt x="407797" y="67475"/>
                  </a:lnTo>
                  <a:lnTo>
                    <a:pt x="403923" y="62242"/>
                  </a:lnTo>
                  <a:lnTo>
                    <a:pt x="389585" y="44450"/>
                  </a:lnTo>
                  <a:lnTo>
                    <a:pt x="380072" y="34302"/>
                  </a:lnTo>
                  <a:lnTo>
                    <a:pt x="374142" y="27952"/>
                  </a:lnTo>
                  <a:lnTo>
                    <a:pt x="403288" y="34302"/>
                  </a:lnTo>
                  <a:lnTo>
                    <a:pt x="430720" y="44450"/>
                  </a:lnTo>
                  <a:lnTo>
                    <a:pt x="455866" y="58420"/>
                  </a:lnTo>
                  <a:lnTo>
                    <a:pt x="478155" y="76200"/>
                  </a:lnTo>
                  <a:lnTo>
                    <a:pt x="478155" y="42811"/>
                  </a:lnTo>
                  <a:lnTo>
                    <a:pt x="473862" y="39370"/>
                  </a:lnTo>
                  <a:lnTo>
                    <a:pt x="452831" y="27952"/>
                  </a:lnTo>
                  <a:lnTo>
                    <a:pt x="434136" y="17792"/>
                  </a:lnTo>
                  <a:lnTo>
                    <a:pt x="390423" y="5092"/>
                  </a:lnTo>
                  <a:lnTo>
                    <a:pt x="343535" y="0"/>
                  </a:lnTo>
                  <a:lnTo>
                    <a:pt x="303377" y="3810"/>
                  </a:lnTo>
                  <a:lnTo>
                    <a:pt x="265823" y="13970"/>
                  </a:lnTo>
                  <a:lnTo>
                    <a:pt x="231140" y="29210"/>
                  </a:lnTo>
                  <a:lnTo>
                    <a:pt x="199644" y="49542"/>
                  </a:lnTo>
                  <a:lnTo>
                    <a:pt x="202692" y="49542"/>
                  </a:lnTo>
                  <a:lnTo>
                    <a:pt x="205740" y="52070"/>
                  </a:lnTo>
                  <a:lnTo>
                    <a:pt x="214884" y="52070"/>
                  </a:lnTo>
                  <a:lnTo>
                    <a:pt x="230251" y="58420"/>
                  </a:lnTo>
                  <a:lnTo>
                    <a:pt x="249199" y="48260"/>
                  </a:lnTo>
                  <a:lnTo>
                    <a:pt x="269303" y="38100"/>
                  </a:lnTo>
                  <a:lnTo>
                    <a:pt x="290537" y="31750"/>
                  </a:lnTo>
                  <a:lnTo>
                    <a:pt x="312928" y="27952"/>
                  </a:lnTo>
                  <a:lnTo>
                    <a:pt x="299707" y="40652"/>
                  </a:lnTo>
                  <a:lnTo>
                    <a:pt x="287655" y="54610"/>
                  </a:lnTo>
                  <a:lnTo>
                    <a:pt x="276733" y="68592"/>
                  </a:lnTo>
                  <a:lnTo>
                    <a:pt x="266954" y="82550"/>
                  </a:lnTo>
                  <a:lnTo>
                    <a:pt x="273050" y="86360"/>
                  </a:lnTo>
                  <a:lnTo>
                    <a:pt x="276098" y="88900"/>
                  </a:lnTo>
                  <a:lnTo>
                    <a:pt x="279273" y="91452"/>
                  </a:lnTo>
                  <a:lnTo>
                    <a:pt x="282321" y="95250"/>
                  </a:lnTo>
                  <a:lnTo>
                    <a:pt x="282321" y="97802"/>
                  </a:lnTo>
                  <a:lnTo>
                    <a:pt x="293865" y="80010"/>
                  </a:lnTo>
                  <a:lnTo>
                    <a:pt x="306006" y="63500"/>
                  </a:lnTo>
                  <a:lnTo>
                    <a:pt x="319278" y="48260"/>
                  </a:lnTo>
                  <a:lnTo>
                    <a:pt x="334264" y="34302"/>
                  </a:lnTo>
                  <a:lnTo>
                    <a:pt x="334264" y="86360"/>
                  </a:lnTo>
                  <a:lnTo>
                    <a:pt x="322072" y="91452"/>
                  </a:lnTo>
                  <a:lnTo>
                    <a:pt x="309880" y="104152"/>
                  </a:lnTo>
                  <a:lnTo>
                    <a:pt x="306705" y="110502"/>
                  </a:lnTo>
                  <a:lnTo>
                    <a:pt x="297561" y="110502"/>
                  </a:lnTo>
                  <a:lnTo>
                    <a:pt x="291465" y="107950"/>
                  </a:lnTo>
                  <a:lnTo>
                    <a:pt x="294513" y="113042"/>
                  </a:lnTo>
                  <a:lnTo>
                    <a:pt x="297561" y="123202"/>
                  </a:lnTo>
                  <a:lnTo>
                    <a:pt x="300609" y="128270"/>
                  </a:lnTo>
                  <a:lnTo>
                    <a:pt x="303657" y="128270"/>
                  </a:lnTo>
                  <a:lnTo>
                    <a:pt x="306705" y="132092"/>
                  </a:lnTo>
                  <a:lnTo>
                    <a:pt x="309880" y="138442"/>
                  </a:lnTo>
                  <a:lnTo>
                    <a:pt x="315976" y="149860"/>
                  </a:lnTo>
                  <a:lnTo>
                    <a:pt x="319024" y="149860"/>
                  </a:lnTo>
                  <a:lnTo>
                    <a:pt x="322072" y="153670"/>
                  </a:lnTo>
                  <a:lnTo>
                    <a:pt x="334264" y="158750"/>
                  </a:lnTo>
                  <a:lnTo>
                    <a:pt x="334264" y="223520"/>
                  </a:lnTo>
                  <a:lnTo>
                    <a:pt x="303657" y="223520"/>
                  </a:lnTo>
                  <a:lnTo>
                    <a:pt x="300609" y="229870"/>
                  </a:lnTo>
                  <a:lnTo>
                    <a:pt x="294513" y="232410"/>
                  </a:lnTo>
                  <a:lnTo>
                    <a:pt x="288417" y="238760"/>
                  </a:lnTo>
                  <a:lnTo>
                    <a:pt x="288417" y="241300"/>
                  </a:lnTo>
                  <a:lnTo>
                    <a:pt x="334264" y="241300"/>
                  </a:lnTo>
                  <a:lnTo>
                    <a:pt x="334264" y="330200"/>
                  </a:lnTo>
                  <a:lnTo>
                    <a:pt x="354952" y="345452"/>
                  </a:lnTo>
                  <a:lnTo>
                    <a:pt x="361823" y="351802"/>
                  </a:lnTo>
                  <a:lnTo>
                    <a:pt x="377190" y="351802"/>
                  </a:lnTo>
                  <a:lnTo>
                    <a:pt x="386334" y="355600"/>
                  </a:lnTo>
                  <a:lnTo>
                    <a:pt x="386334" y="360692"/>
                  </a:lnTo>
                  <a:lnTo>
                    <a:pt x="389382" y="370852"/>
                  </a:lnTo>
                  <a:lnTo>
                    <a:pt x="392430" y="375920"/>
                  </a:lnTo>
                  <a:lnTo>
                    <a:pt x="395478" y="379742"/>
                  </a:lnTo>
                  <a:lnTo>
                    <a:pt x="392658" y="384810"/>
                  </a:lnTo>
                  <a:lnTo>
                    <a:pt x="389001" y="389902"/>
                  </a:lnTo>
                  <a:lnTo>
                    <a:pt x="384759" y="396252"/>
                  </a:lnTo>
                  <a:lnTo>
                    <a:pt x="380238" y="401320"/>
                  </a:lnTo>
                  <a:lnTo>
                    <a:pt x="383286" y="407670"/>
                  </a:lnTo>
                  <a:lnTo>
                    <a:pt x="383286" y="416560"/>
                  </a:lnTo>
                  <a:lnTo>
                    <a:pt x="386334" y="425450"/>
                  </a:lnTo>
                  <a:lnTo>
                    <a:pt x="413893" y="388620"/>
                  </a:lnTo>
                  <a:lnTo>
                    <a:pt x="416941" y="388620"/>
                  </a:lnTo>
                  <a:lnTo>
                    <a:pt x="423811" y="389902"/>
                  </a:lnTo>
                  <a:lnTo>
                    <a:pt x="430720" y="388620"/>
                  </a:lnTo>
                  <a:lnTo>
                    <a:pt x="437616" y="386092"/>
                  </a:lnTo>
                  <a:lnTo>
                    <a:pt x="444500" y="382270"/>
                  </a:lnTo>
                  <a:lnTo>
                    <a:pt x="453644" y="373392"/>
                  </a:lnTo>
                  <a:lnTo>
                    <a:pt x="460463" y="377202"/>
                  </a:lnTo>
                  <a:lnTo>
                    <a:pt x="467042" y="381000"/>
                  </a:lnTo>
                  <a:lnTo>
                    <a:pt x="473036" y="384810"/>
                  </a:lnTo>
                  <a:lnTo>
                    <a:pt x="478155" y="388620"/>
                  </a:lnTo>
                  <a:lnTo>
                    <a:pt x="458622" y="403860"/>
                  </a:lnTo>
                  <a:lnTo>
                    <a:pt x="436816" y="417842"/>
                  </a:lnTo>
                  <a:lnTo>
                    <a:pt x="412711" y="428002"/>
                  </a:lnTo>
                  <a:lnTo>
                    <a:pt x="386334" y="434352"/>
                  </a:lnTo>
                  <a:lnTo>
                    <a:pt x="389382" y="443242"/>
                  </a:lnTo>
                  <a:lnTo>
                    <a:pt x="389382" y="458470"/>
                  </a:lnTo>
                  <a:lnTo>
                    <a:pt x="422694" y="449592"/>
                  </a:lnTo>
                  <a:lnTo>
                    <a:pt x="482371" y="419100"/>
                  </a:lnTo>
                  <a:lnTo>
                    <a:pt x="536041" y="363220"/>
                  </a:lnTo>
                  <a:lnTo>
                    <a:pt x="557314" y="323850"/>
                  </a:lnTo>
                  <a:lnTo>
                    <a:pt x="571144" y="279400"/>
                  </a:lnTo>
                  <a:lnTo>
                    <a:pt x="575132" y="241300"/>
                  </a:lnTo>
                  <a:lnTo>
                    <a:pt x="576072" y="232410"/>
                  </a:lnTo>
                  <a:close/>
                </a:path>
              </a:pathLst>
            </a:custGeom>
            <a:solidFill>
              <a:srgbClr val="473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4"/>
          <p:cNvSpPr txBox="1"/>
          <p:nvPr/>
        </p:nvSpPr>
        <p:spPr>
          <a:xfrm>
            <a:off x="4465828" y="5357973"/>
            <a:ext cx="125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4133342" y="4898546"/>
            <a:ext cx="125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object 15"/>
          <p:cNvSpPr/>
          <p:nvPr/>
        </p:nvSpPr>
        <p:spPr>
          <a:xfrm>
            <a:off x="4047427" y="4893975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344424" y="0"/>
                </a:moveTo>
                <a:lnTo>
                  <a:pt x="172212" y="0"/>
                </a:ln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4442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5"/>
          <p:cNvSpPr/>
          <p:nvPr/>
        </p:nvSpPr>
        <p:spPr>
          <a:xfrm>
            <a:off x="4336033" y="5259120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344424" y="0"/>
                </a:moveTo>
                <a:lnTo>
                  <a:pt x="172212" y="0"/>
                </a:ln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4442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/>
          <p:cNvSpPr txBox="1"/>
          <p:nvPr/>
        </p:nvSpPr>
        <p:spPr>
          <a:xfrm>
            <a:off x="4168139" y="4918763"/>
            <a:ext cx="125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0" name="object 14"/>
          <p:cNvSpPr txBox="1"/>
          <p:nvPr/>
        </p:nvSpPr>
        <p:spPr>
          <a:xfrm>
            <a:off x="4461984" y="5277718"/>
            <a:ext cx="125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/>
          <a:srcRect l="10697" t="21946" r="33746" b="45203"/>
          <a:stretch/>
        </p:blipFill>
        <p:spPr>
          <a:xfrm>
            <a:off x="7524396" y="331814"/>
            <a:ext cx="1674976" cy="619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06892" cy="3685880"/>
          </a:xfrm>
          <a:prstGeom prst="rect">
            <a:avLst/>
          </a:prstGeom>
        </p:spPr>
      </p:pic>
      <p:pic>
        <p:nvPicPr>
          <p:cNvPr id="9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5" t="71340"/>
          <a:stretch/>
        </p:blipFill>
        <p:spPr>
          <a:xfrm>
            <a:off x="8105913" y="4878323"/>
            <a:ext cx="1800087" cy="1965489"/>
          </a:xfrm>
          <a:prstGeom prst="rect">
            <a:avLst/>
          </a:prstGeom>
        </p:spPr>
      </p:pic>
      <p:sp>
        <p:nvSpPr>
          <p:cNvPr id="95" name="object 2"/>
          <p:cNvSpPr txBox="1"/>
          <p:nvPr/>
        </p:nvSpPr>
        <p:spPr>
          <a:xfrm>
            <a:off x="4693665" y="2578684"/>
            <a:ext cx="237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338D"/>
                </a:solidFill>
                <a:latin typeface="Arial MT"/>
                <a:cs typeface="Arial MT"/>
              </a:rPr>
              <a:t>!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96" name="object 3"/>
          <p:cNvSpPr txBox="1"/>
          <p:nvPr/>
        </p:nvSpPr>
        <p:spPr>
          <a:xfrm>
            <a:off x="7130415" y="2185286"/>
            <a:ext cx="18388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Announcements on new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assets put </a:t>
            </a:r>
            <a:r>
              <a:rPr sz="1000" dirty="0">
                <a:latin typeface="Arial MT"/>
                <a:cs typeface="Arial MT"/>
              </a:rPr>
              <a:t>for </a:t>
            </a:r>
            <a:r>
              <a:rPr sz="1000" spc="-5" dirty="0">
                <a:latin typeface="Arial MT"/>
                <a:cs typeface="Arial MT"/>
              </a:rPr>
              <a:t>sale </a:t>
            </a:r>
            <a:r>
              <a:rPr sz="1000" spc="-5" dirty="0" smtClean="0">
                <a:latin typeface="Arial MT"/>
                <a:cs typeface="Arial MT"/>
              </a:rPr>
              <a:t>are</a:t>
            </a:r>
            <a:r>
              <a:rPr sz="1000" dirty="0" smtClean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given </a:t>
            </a:r>
            <a:r>
              <a:rPr sz="1000" spc="-5" dirty="0">
                <a:latin typeface="Arial MT"/>
                <a:cs typeface="Arial MT"/>
              </a:rPr>
              <a:t>on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regular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basis</a:t>
            </a:r>
            <a:r>
              <a:rPr lang="en-US" sz="1000" spc="-5" dirty="0" smtClean="0">
                <a:latin typeface="Arial MT"/>
                <a:cs typeface="Arial MT"/>
              </a:rPr>
              <a:t> at DGF website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98" name="object 5"/>
          <p:cNvGrpSpPr/>
          <p:nvPr/>
        </p:nvGrpSpPr>
        <p:grpSpPr>
          <a:xfrm>
            <a:off x="652272" y="1496567"/>
            <a:ext cx="6002020" cy="2170430"/>
            <a:chOff x="652272" y="1496567"/>
            <a:chExt cx="6002020" cy="2170430"/>
          </a:xfrm>
        </p:grpSpPr>
        <p:sp>
          <p:nvSpPr>
            <p:cNvPr id="99" name="object 6"/>
            <p:cNvSpPr/>
            <p:nvPr/>
          </p:nvSpPr>
          <p:spPr>
            <a:xfrm>
              <a:off x="670560" y="1496580"/>
              <a:ext cx="5983605" cy="2115820"/>
            </a:xfrm>
            <a:custGeom>
              <a:avLst/>
              <a:gdLst/>
              <a:ahLst/>
              <a:cxnLst/>
              <a:rect l="l" t="t" r="r" b="b"/>
              <a:pathLst>
                <a:path w="5983605" h="2115820">
                  <a:moveTo>
                    <a:pt x="108191" y="1524"/>
                  </a:moveTo>
                  <a:lnTo>
                    <a:pt x="0" y="1524"/>
                  </a:lnTo>
                  <a:lnTo>
                    <a:pt x="0" y="2115299"/>
                  </a:lnTo>
                  <a:lnTo>
                    <a:pt x="108191" y="2115299"/>
                  </a:lnTo>
                  <a:lnTo>
                    <a:pt x="108191" y="1524"/>
                  </a:lnTo>
                  <a:close/>
                </a:path>
                <a:path w="5983605" h="2115820">
                  <a:moveTo>
                    <a:pt x="5983211" y="0"/>
                  </a:moveTo>
                  <a:lnTo>
                    <a:pt x="135636" y="0"/>
                  </a:lnTo>
                  <a:lnTo>
                    <a:pt x="135636" y="341363"/>
                  </a:lnTo>
                  <a:lnTo>
                    <a:pt x="5983211" y="341363"/>
                  </a:lnTo>
                  <a:lnTo>
                    <a:pt x="5983211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272" y="3550919"/>
              <a:ext cx="144779" cy="115823"/>
            </a:xfrm>
            <a:prstGeom prst="rect">
              <a:avLst/>
            </a:prstGeom>
          </p:spPr>
        </p:pic>
        <p:sp>
          <p:nvSpPr>
            <p:cNvPr id="101" name="object 8"/>
            <p:cNvSpPr/>
            <p:nvPr/>
          </p:nvSpPr>
          <p:spPr>
            <a:xfrm>
              <a:off x="932688" y="1644395"/>
              <a:ext cx="247015" cy="52069"/>
            </a:xfrm>
            <a:custGeom>
              <a:avLst/>
              <a:gdLst/>
              <a:ahLst/>
              <a:cxnLst/>
              <a:rect l="l" t="t" r="r" b="b"/>
              <a:pathLst>
                <a:path w="247015" h="52069">
                  <a:moveTo>
                    <a:pt x="53340" y="2413"/>
                  </a:moveTo>
                  <a:lnTo>
                    <a:pt x="50965" y="0"/>
                  </a:lnTo>
                  <a:lnTo>
                    <a:pt x="47409" y="0"/>
                  </a:lnTo>
                  <a:lnTo>
                    <a:pt x="28994" y="3721"/>
                  </a:lnTo>
                  <a:lnTo>
                    <a:pt x="13919" y="13843"/>
                  </a:lnTo>
                  <a:lnTo>
                    <a:pt x="3733" y="28829"/>
                  </a:lnTo>
                  <a:lnTo>
                    <a:pt x="0" y="47117"/>
                  </a:lnTo>
                  <a:lnTo>
                    <a:pt x="0" y="49403"/>
                  </a:lnTo>
                  <a:lnTo>
                    <a:pt x="2374" y="51816"/>
                  </a:lnTo>
                  <a:lnTo>
                    <a:pt x="9486" y="51816"/>
                  </a:lnTo>
                  <a:lnTo>
                    <a:pt x="11849" y="49403"/>
                  </a:lnTo>
                  <a:lnTo>
                    <a:pt x="11849" y="47117"/>
                  </a:lnTo>
                  <a:lnTo>
                    <a:pt x="14566" y="32943"/>
                  </a:lnTo>
                  <a:lnTo>
                    <a:pt x="22072" y="21310"/>
                  </a:lnTo>
                  <a:lnTo>
                    <a:pt x="33350" y="13436"/>
                  </a:lnTo>
                  <a:lnTo>
                    <a:pt x="47409" y="10541"/>
                  </a:lnTo>
                  <a:lnTo>
                    <a:pt x="50965" y="10541"/>
                  </a:lnTo>
                  <a:lnTo>
                    <a:pt x="53340" y="8255"/>
                  </a:lnTo>
                  <a:lnTo>
                    <a:pt x="53340" y="2413"/>
                  </a:lnTo>
                  <a:close/>
                </a:path>
                <a:path w="247015" h="52069">
                  <a:moveTo>
                    <a:pt x="246888" y="2413"/>
                  </a:moveTo>
                  <a:lnTo>
                    <a:pt x="244538" y="0"/>
                  </a:lnTo>
                  <a:lnTo>
                    <a:pt x="242176" y="0"/>
                  </a:lnTo>
                  <a:lnTo>
                    <a:pt x="223875" y="3721"/>
                  </a:lnTo>
                  <a:lnTo>
                    <a:pt x="208902" y="13843"/>
                  </a:lnTo>
                  <a:lnTo>
                    <a:pt x="198780" y="28829"/>
                  </a:lnTo>
                  <a:lnTo>
                    <a:pt x="195072" y="47117"/>
                  </a:lnTo>
                  <a:lnTo>
                    <a:pt x="195072" y="49403"/>
                  </a:lnTo>
                  <a:lnTo>
                    <a:pt x="197421" y="51816"/>
                  </a:lnTo>
                  <a:lnTo>
                    <a:pt x="203314" y="51816"/>
                  </a:lnTo>
                  <a:lnTo>
                    <a:pt x="205676" y="49403"/>
                  </a:lnTo>
                  <a:lnTo>
                    <a:pt x="205676" y="47117"/>
                  </a:lnTo>
                  <a:lnTo>
                    <a:pt x="208559" y="32943"/>
                  </a:lnTo>
                  <a:lnTo>
                    <a:pt x="216420" y="21310"/>
                  </a:lnTo>
                  <a:lnTo>
                    <a:pt x="228028" y="13436"/>
                  </a:lnTo>
                  <a:lnTo>
                    <a:pt x="242176" y="10541"/>
                  </a:lnTo>
                  <a:lnTo>
                    <a:pt x="244538" y="10541"/>
                  </a:lnTo>
                  <a:lnTo>
                    <a:pt x="246888" y="8255"/>
                  </a:lnTo>
                  <a:lnTo>
                    <a:pt x="246888" y="24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1527047"/>
              <a:ext cx="245363" cy="91439"/>
            </a:xfrm>
            <a:prstGeom prst="rect">
              <a:avLst/>
            </a:prstGeom>
          </p:spPr>
        </p:pic>
        <p:sp>
          <p:nvSpPr>
            <p:cNvPr id="103" name="object 10"/>
            <p:cNvSpPr/>
            <p:nvPr/>
          </p:nvSpPr>
          <p:spPr>
            <a:xfrm>
              <a:off x="902208" y="1600199"/>
              <a:ext cx="349250" cy="169545"/>
            </a:xfrm>
            <a:custGeom>
              <a:avLst/>
              <a:gdLst/>
              <a:ahLst/>
              <a:cxnLst/>
              <a:rect l="l" t="t" r="r" b="b"/>
              <a:pathLst>
                <a:path w="349250" h="169544">
                  <a:moveTo>
                    <a:pt x="81076" y="0"/>
                  </a:moveTo>
                  <a:lnTo>
                    <a:pt x="64882" y="1904"/>
                  </a:lnTo>
                  <a:lnTo>
                    <a:pt x="50231" y="7334"/>
                  </a:lnTo>
                  <a:lnTo>
                    <a:pt x="37785" y="15859"/>
                  </a:lnTo>
                  <a:lnTo>
                    <a:pt x="28206" y="27050"/>
                  </a:lnTo>
                  <a:lnTo>
                    <a:pt x="27025" y="28194"/>
                  </a:lnTo>
                  <a:lnTo>
                    <a:pt x="17627" y="42290"/>
                  </a:lnTo>
                  <a:lnTo>
                    <a:pt x="9917" y="52812"/>
                  </a:lnTo>
                  <a:lnTo>
                    <a:pt x="4408" y="64738"/>
                  </a:lnTo>
                  <a:lnTo>
                    <a:pt x="1102" y="77759"/>
                  </a:lnTo>
                  <a:lnTo>
                    <a:pt x="0" y="91566"/>
                  </a:lnTo>
                  <a:lnTo>
                    <a:pt x="6169" y="121533"/>
                  </a:lnTo>
                  <a:lnTo>
                    <a:pt x="22915" y="146224"/>
                  </a:lnTo>
                  <a:lnTo>
                    <a:pt x="47593" y="162986"/>
                  </a:lnTo>
                  <a:lnTo>
                    <a:pt x="77558" y="169163"/>
                  </a:lnTo>
                  <a:lnTo>
                    <a:pt x="94668" y="167259"/>
                  </a:lnTo>
                  <a:lnTo>
                    <a:pt x="110458" y="161829"/>
                  </a:lnTo>
                  <a:lnTo>
                    <a:pt x="124486" y="153304"/>
                  </a:lnTo>
                  <a:lnTo>
                    <a:pt x="130137" y="147954"/>
                  </a:lnTo>
                  <a:lnTo>
                    <a:pt x="77558" y="147954"/>
                  </a:lnTo>
                  <a:lnTo>
                    <a:pt x="55853" y="143448"/>
                  </a:lnTo>
                  <a:lnTo>
                    <a:pt x="37893" y="131238"/>
                  </a:lnTo>
                  <a:lnTo>
                    <a:pt x="25663" y="113289"/>
                  </a:lnTo>
                  <a:lnTo>
                    <a:pt x="21145" y="91566"/>
                  </a:lnTo>
                  <a:lnTo>
                    <a:pt x="25663" y="69236"/>
                  </a:lnTo>
                  <a:lnTo>
                    <a:pt x="37893" y="50942"/>
                  </a:lnTo>
                  <a:lnTo>
                    <a:pt x="55853" y="38578"/>
                  </a:lnTo>
                  <a:lnTo>
                    <a:pt x="77558" y="34036"/>
                  </a:lnTo>
                  <a:lnTo>
                    <a:pt x="324888" y="34036"/>
                  </a:lnTo>
                  <a:lnTo>
                    <a:pt x="321566" y="29337"/>
                  </a:lnTo>
                  <a:lnTo>
                    <a:pt x="139839" y="29337"/>
                  </a:lnTo>
                  <a:lnTo>
                    <a:pt x="138658" y="27050"/>
                  </a:lnTo>
                  <a:lnTo>
                    <a:pt x="129002" y="15859"/>
                  </a:lnTo>
                  <a:lnTo>
                    <a:pt x="115158" y="7334"/>
                  </a:lnTo>
                  <a:lnTo>
                    <a:pt x="98669" y="1904"/>
                  </a:lnTo>
                  <a:lnTo>
                    <a:pt x="81076" y="0"/>
                  </a:lnTo>
                  <a:close/>
                </a:path>
                <a:path w="349250" h="169544">
                  <a:moveTo>
                    <a:pt x="229955" y="129159"/>
                  </a:moveTo>
                  <a:lnTo>
                    <a:pt x="198589" y="129159"/>
                  </a:lnTo>
                  <a:lnTo>
                    <a:pt x="203288" y="132714"/>
                  </a:lnTo>
                  <a:lnTo>
                    <a:pt x="206806" y="135127"/>
                  </a:lnTo>
                  <a:lnTo>
                    <a:pt x="210337" y="139826"/>
                  </a:lnTo>
                  <a:lnTo>
                    <a:pt x="210337" y="140970"/>
                  </a:lnTo>
                  <a:lnTo>
                    <a:pt x="211518" y="140970"/>
                  </a:lnTo>
                  <a:lnTo>
                    <a:pt x="211518" y="142112"/>
                  </a:lnTo>
                  <a:lnTo>
                    <a:pt x="212686" y="142112"/>
                  </a:lnTo>
                  <a:lnTo>
                    <a:pt x="212686" y="143255"/>
                  </a:lnTo>
                  <a:lnTo>
                    <a:pt x="224509" y="153787"/>
                  </a:lnTo>
                  <a:lnTo>
                    <a:pt x="238537" y="161972"/>
                  </a:lnTo>
                  <a:lnTo>
                    <a:pt x="254327" y="167276"/>
                  </a:lnTo>
                  <a:lnTo>
                    <a:pt x="271437" y="169163"/>
                  </a:lnTo>
                  <a:lnTo>
                    <a:pt x="301402" y="162986"/>
                  </a:lnTo>
                  <a:lnTo>
                    <a:pt x="323532" y="147954"/>
                  </a:lnTo>
                  <a:lnTo>
                    <a:pt x="271437" y="147954"/>
                  </a:lnTo>
                  <a:lnTo>
                    <a:pt x="249240" y="143448"/>
                  </a:lnTo>
                  <a:lnTo>
                    <a:pt x="231340" y="131238"/>
                  </a:lnTo>
                  <a:lnTo>
                    <a:pt x="229955" y="129159"/>
                  </a:lnTo>
                  <a:close/>
                </a:path>
                <a:path w="349250" h="169544">
                  <a:moveTo>
                    <a:pt x="271437" y="34036"/>
                  </a:moveTo>
                  <a:lnTo>
                    <a:pt x="77558" y="34036"/>
                  </a:lnTo>
                  <a:lnTo>
                    <a:pt x="99937" y="38578"/>
                  </a:lnTo>
                  <a:lnTo>
                    <a:pt x="118240" y="50942"/>
                  </a:lnTo>
                  <a:lnTo>
                    <a:pt x="130594" y="69236"/>
                  </a:lnTo>
                  <a:lnTo>
                    <a:pt x="135128" y="91566"/>
                  </a:lnTo>
                  <a:lnTo>
                    <a:pt x="130594" y="113289"/>
                  </a:lnTo>
                  <a:lnTo>
                    <a:pt x="118240" y="131238"/>
                  </a:lnTo>
                  <a:lnTo>
                    <a:pt x="99937" y="143448"/>
                  </a:lnTo>
                  <a:lnTo>
                    <a:pt x="77558" y="147954"/>
                  </a:lnTo>
                  <a:lnTo>
                    <a:pt x="130137" y="147954"/>
                  </a:lnTo>
                  <a:lnTo>
                    <a:pt x="136309" y="142112"/>
                  </a:lnTo>
                  <a:lnTo>
                    <a:pt x="137477" y="142112"/>
                  </a:lnTo>
                  <a:lnTo>
                    <a:pt x="137477" y="140970"/>
                  </a:lnTo>
                  <a:lnTo>
                    <a:pt x="138658" y="140970"/>
                  </a:lnTo>
                  <a:lnTo>
                    <a:pt x="142189" y="136271"/>
                  </a:lnTo>
                  <a:lnTo>
                    <a:pt x="145707" y="132714"/>
                  </a:lnTo>
                  <a:lnTo>
                    <a:pt x="150406" y="129159"/>
                  </a:lnTo>
                  <a:lnTo>
                    <a:pt x="168115" y="129159"/>
                  </a:lnTo>
                  <a:lnTo>
                    <a:pt x="167004" y="128956"/>
                  </a:lnTo>
                  <a:lnTo>
                    <a:pt x="160688" y="124841"/>
                  </a:lnTo>
                  <a:lnTo>
                    <a:pt x="156574" y="118534"/>
                  </a:lnTo>
                  <a:lnTo>
                    <a:pt x="155105" y="110489"/>
                  </a:lnTo>
                  <a:lnTo>
                    <a:pt x="156574" y="103032"/>
                  </a:lnTo>
                  <a:lnTo>
                    <a:pt x="160688" y="97027"/>
                  </a:lnTo>
                  <a:lnTo>
                    <a:pt x="167004" y="93023"/>
                  </a:lnTo>
                  <a:lnTo>
                    <a:pt x="175082" y="91566"/>
                  </a:lnTo>
                  <a:lnTo>
                    <a:pt x="215036" y="91566"/>
                  </a:lnTo>
                  <a:lnTo>
                    <a:pt x="219387" y="69236"/>
                  </a:lnTo>
                  <a:lnTo>
                    <a:pt x="231340" y="50942"/>
                  </a:lnTo>
                  <a:lnTo>
                    <a:pt x="249240" y="38578"/>
                  </a:lnTo>
                  <a:lnTo>
                    <a:pt x="271437" y="34036"/>
                  </a:lnTo>
                  <a:close/>
                </a:path>
                <a:path w="349250" h="169544">
                  <a:moveTo>
                    <a:pt x="324888" y="34036"/>
                  </a:moveTo>
                  <a:lnTo>
                    <a:pt x="271437" y="34036"/>
                  </a:lnTo>
                  <a:lnTo>
                    <a:pt x="293142" y="38578"/>
                  </a:lnTo>
                  <a:lnTo>
                    <a:pt x="311102" y="50942"/>
                  </a:lnTo>
                  <a:lnTo>
                    <a:pt x="323332" y="69236"/>
                  </a:lnTo>
                  <a:lnTo>
                    <a:pt x="327850" y="91566"/>
                  </a:lnTo>
                  <a:lnTo>
                    <a:pt x="323332" y="113289"/>
                  </a:lnTo>
                  <a:lnTo>
                    <a:pt x="311102" y="131238"/>
                  </a:lnTo>
                  <a:lnTo>
                    <a:pt x="293142" y="143448"/>
                  </a:lnTo>
                  <a:lnTo>
                    <a:pt x="271437" y="147954"/>
                  </a:lnTo>
                  <a:lnTo>
                    <a:pt x="323532" y="147954"/>
                  </a:lnTo>
                  <a:lnTo>
                    <a:pt x="326080" y="146224"/>
                  </a:lnTo>
                  <a:lnTo>
                    <a:pt x="342826" y="121533"/>
                  </a:lnTo>
                  <a:lnTo>
                    <a:pt x="348995" y="91566"/>
                  </a:lnTo>
                  <a:lnTo>
                    <a:pt x="347692" y="76900"/>
                  </a:lnTo>
                  <a:lnTo>
                    <a:pt x="343855" y="63103"/>
                  </a:lnTo>
                  <a:lnTo>
                    <a:pt x="337594" y="50615"/>
                  </a:lnTo>
                  <a:lnTo>
                    <a:pt x="329018" y="39877"/>
                  </a:lnTo>
                  <a:lnTo>
                    <a:pt x="324888" y="34036"/>
                  </a:lnTo>
                  <a:close/>
                </a:path>
                <a:path w="349250" h="169544">
                  <a:moveTo>
                    <a:pt x="137477" y="142112"/>
                  </a:moveTo>
                  <a:lnTo>
                    <a:pt x="136309" y="142112"/>
                  </a:lnTo>
                  <a:lnTo>
                    <a:pt x="136309" y="143255"/>
                  </a:lnTo>
                  <a:lnTo>
                    <a:pt x="137477" y="142112"/>
                  </a:lnTo>
                  <a:close/>
                </a:path>
                <a:path w="349250" h="169544">
                  <a:moveTo>
                    <a:pt x="168115" y="129159"/>
                  </a:moveTo>
                  <a:lnTo>
                    <a:pt x="150406" y="129159"/>
                  </a:lnTo>
                  <a:lnTo>
                    <a:pt x="155256" y="134004"/>
                  </a:lnTo>
                  <a:lnTo>
                    <a:pt x="160986" y="137731"/>
                  </a:lnTo>
                  <a:lnTo>
                    <a:pt x="167595" y="140124"/>
                  </a:lnTo>
                  <a:lnTo>
                    <a:pt x="175082" y="140970"/>
                  </a:lnTo>
                  <a:lnTo>
                    <a:pt x="181893" y="140124"/>
                  </a:lnTo>
                  <a:lnTo>
                    <a:pt x="188155" y="137731"/>
                  </a:lnTo>
                  <a:lnTo>
                    <a:pt x="193757" y="134004"/>
                  </a:lnTo>
                  <a:lnTo>
                    <a:pt x="197323" y="130428"/>
                  </a:lnTo>
                  <a:lnTo>
                    <a:pt x="175082" y="130428"/>
                  </a:lnTo>
                  <a:lnTo>
                    <a:pt x="168115" y="129159"/>
                  </a:lnTo>
                  <a:close/>
                </a:path>
                <a:path w="349250" h="169544">
                  <a:moveTo>
                    <a:pt x="215036" y="91566"/>
                  </a:moveTo>
                  <a:lnTo>
                    <a:pt x="175082" y="91566"/>
                  </a:lnTo>
                  <a:lnTo>
                    <a:pt x="182484" y="93023"/>
                  </a:lnTo>
                  <a:lnTo>
                    <a:pt x="188453" y="97027"/>
                  </a:lnTo>
                  <a:lnTo>
                    <a:pt x="192439" y="103032"/>
                  </a:lnTo>
                  <a:lnTo>
                    <a:pt x="193890" y="110489"/>
                  </a:lnTo>
                  <a:lnTo>
                    <a:pt x="192439" y="118534"/>
                  </a:lnTo>
                  <a:lnTo>
                    <a:pt x="188453" y="124841"/>
                  </a:lnTo>
                  <a:lnTo>
                    <a:pt x="182484" y="128956"/>
                  </a:lnTo>
                  <a:lnTo>
                    <a:pt x="175082" y="130428"/>
                  </a:lnTo>
                  <a:lnTo>
                    <a:pt x="197323" y="130428"/>
                  </a:lnTo>
                  <a:lnTo>
                    <a:pt x="198589" y="129159"/>
                  </a:lnTo>
                  <a:lnTo>
                    <a:pt x="229955" y="129159"/>
                  </a:lnTo>
                  <a:lnTo>
                    <a:pt x="219387" y="113289"/>
                  </a:lnTo>
                  <a:lnTo>
                    <a:pt x="215036" y="91566"/>
                  </a:lnTo>
                  <a:close/>
                </a:path>
                <a:path w="349250" h="169544">
                  <a:moveTo>
                    <a:pt x="267919" y="0"/>
                  </a:moveTo>
                  <a:lnTo>
                    <a:pt x="219993" y="15859"/>
                  </a:lnTo>
                  <a:lnTo>
                    <a:pt x="209156" y="29337"/>
                  </a:lnTo>
                  <a:lnTo>
                    <a:pt x="321566" y="29337"/>
                  </a:lnTo>
                  <a:lnTo>
                    <a:pt x="281705" y="1293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1"/>
          <p:cNvSpPr txBox="1"/>
          <p:nvPr/>
        </p:nvSpPr>
        <p:spPr>
          <a:xfrm>
            <a:off x="1272666" y="2793618"/>
            <a:ext cx="1442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All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channels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reflect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simultaneously the </a:t>
            </a:r>
            <a:r>
              <a:rPr sz="1000" dirty="0">
                <a:latin typeface="Arial MT"/>
                <a:cs typeface="Arial MT"/>
              </a:rPr>
              <a:t>same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key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information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about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assets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05" name="object 12"/>
          <p:cNvSpPr txBox="1"/>
          <p:nvPr/>
        </p:nvSpPr>
        <p:spPr>
          <a:xfrm>
            <a:off x="7072121" y="4764151"/>
            <a:ext cx="1758314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Once the investor has chosen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 asset of interest on one of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 channels and completed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due diligence in the </a:t>
            </a:r>
            <a:r>
              <a:rPr sz="1000" spc="-10" dirty="0">
                <a:latin typeface="Arial MT"/>
                <a:cs typeface="Arial MT"/>
              </a:rPr>
              <a:t>physical </a:t>
            </a:r>
            <a:r>
              <a:rPr sz="1000" spc="-5" dirty="0">
                <a:latin typeface="Arial MT"/>
                <a:cs typeface="Arial MT"/>
              </a:rPr>
              <a:t> data </a:t>
            </a:r>
            <a:r>
              <a:rPr sz="1000" dirty="0">
                <a:latin typeface="Arial MT"/>
                <a:cs typeface="Arial MT"/>
              </a:rPr>
              <a:t>room, </a:t>
            </a:r>
            <a:r>
              <a:rPr sz="1000" spc="-10" dirty="0">
                <a:latin typeface="Arial MT"/>
                <a:cs typeface="Arial MT"/>
              </a:rPr>
              <a:t>what </a:t>
            </a:r>
            <a:r>
              <a:rPr sz="1000" spc="-5" dirty="0">
                <a:latin typeface="Arial MT"/>
                <a:cs typeface="Arial MT"/>
              </a:rPr>
              <a:t>are the next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steps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10" dirty="0">
                <a:latin typeface="Arial MT"/>
                <a:cs typeface="Arial MT"/>
              </a:rPr>
              <a:t> buying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procedure?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(please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next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page).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106" name="object 13"/>
          <p:cNvGrpSpPr/>
          <p:nvPr/>
        </p:nvGrpSpPr>
        <p:grpSpPr>
          <a:xfrm>
            <a:off x="925067" y="4375403"/>
            <a:ext cx="6215380" cy="1529080"/>
            <a:chOff x="925067" y="4375403"/>
            <a:chExt cx="6215380" cy="1529080"/>
          </a:xfrm>
        </p:grpSpPr>
        <p:pic>
          <p:nvPicPr>
            <p:cNvPr id="107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7564" y="5181599"/>
              <a:ext cx="722376" cy="722376"/>
            </a:xfrm>
            <a:prstGeom prst="rect">
              <a:avLst/>
            </a:prstGeom>
          </p:spPr>
        </p:pic>
        <p:sp>
          <p:nvSpPr>
            <p:cNvPr id="108" name="object 15"/>
            <p:cNvSpPr/>
            <p:nvPr/>
          </p:nvSpPr>
          <p:spPr>
            <a:xfrm>
              <a:off x="925067" y="4375403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345947" y="0"/>
                  </a:moveTo>
                  <a:lnTo>
                    <a:pt x="172973" y="0"/>
                  </a:lnTo>
                  <a:lnTo>
                    <a:pt x="126991" y="6180"/>
                  </a:lnTo>
                  <a:lnTo>
                    <a:pt x="85671" y="23622"/>
                  </a:lnTo>
                  <a:lnTo>
                    <a:pt x="50663" y="50673"/>
                  </a:lnTo>
                  <a:lnTo>
                    <a:pt x="23616" y="85682"/>
                  </a:lnTo>
                  <a:lnTo>
                    <a:pt x="6178" y="127000"/>
                  </a:lnTo>
                  <a:lnTo>
                    <a:pt x="0" y="172974"/>
                  </a:lnTo>
                  <a:lnTo>
                    <a:pt x="6178" y="218948"/>
                  </a:lnTo>
                  <a:lnTo>
                    <a:pt x="23616" y="260265"/>
                  </a:lnTo>
                  <a:lnTo>
                    <a:pt x="50663" y="295275"/>
                  </a:lnTo>
                  <a:lnTo>
                    <a:pt x="85671" y="322325"/>
                  </a:lnTo>
                  <a:lnTo>
                    <a:pt x="126991" y="339767"/>
                  </a:lnTo>
                  <a:lnTo>
                    <a:pt x="172973" y="345948"/>
                  </a:lnTo>
                  <a:lnTo>
                    <a:pt x="218956" y="339767"/>
                  </a:lnTo>
                  <a:lnTo>
                    <a:pt x="260276" y="322325"/>
                  </a:lnTo>
                  <a:lnTo>
                    <a:pt x="295284" y="295275"/>
                  </a:lnTo>
                  <a:lnTo>
                    <a:pt x="322331" y="260265"/>
                  </a:lnTo>
                  <a:lnTo>
                    <a:pt x="339769" y="218948"/>
                  </a:lnTo>
                  <a:lnTo>
                    <a:pt x="345947" y="172974"/>
                  </a:lnTo>
                  <a:lnTo>
                    <a:pt x="345947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6"/>
          <p:cNvSpPr txBox="1"/>
          <p:nvPr/>
        </p:nvSpPr>
        <p:spPr>
          <a:xfrm>
            <a:off x="4922520" y="2734944"/>
            <a:ext cx="1520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The </a:t>
            </a:r>
            <a:r>
              <a:rPr sz="1000" spc="-5" dirty="0">
                <a:latin typeface="Arial MT"/>
                <a:cs typeface="Arial MT"/>
              </a:rPr>
              <a:t>assets are effectively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sold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all e-marketplaces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 they are connected to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central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 smtClean="0">
                <a:latin typeface="Arial MT"/>
                <a:cs typeface="Arial MT"/>
              </a:rPr>
              <a:t>database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10" name="object 17"/>
          <p:cNvSpPr txBox="1"/>
          <p:nvPr/>
        </p:nvSpPr>
        <p:spPr>
          <a:xfrm>
            <a:off x="1432813" y="4388865"/>
            <a:ext cx="43376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Get in touch </a:t>
            </a:r>
            <a:r>
              <a:rPr sz="1000" spc="-10" dirty="0">
                <a:latin typeface="Arial MT"/>
                <a:cs typeface="Arial MT"/>
              </a:rPr>
              <a:t>with </a:t>
            </a:r>
            <a:r>
              <a:rPr sz="1000" spc="-5" dirty="0">
                <a:latin typeface="Arial MT"/>
                <a:cs typeface="Arial MT"/>
              </a:rPr>
              <a:t>a contact person responsible </a:t>
            </a:r>
            <a:r>
              <a:rPr sz="1000" dirty="0">
                <a:latin typeface="Arial MT"/>
                <a:cs typeface="Arial MT"/>
              </a:rPr>
              <a:t>for </a:t>
            </a:r>
            <a:r>
              <a:rPr sz="1000" spc="-5" dirty="0">
                <a:latin typeface="Arial MT"/>
                <a:cs typeface="Arial MT"/>
              </a:rPr>
              <a:t>the sale of an asset, </a:t>
            </a:r>
            <a:r>
              <a:rPr sz="1000" spc="-10" dirty="0">
                <a:latin typeface="Arial MT"/>
                <a:cs typeface="Arial MT"/>
              </a:rPr>
              <a:t>who </a:t>
            </a:r>
            <a:r>
              <a:rPr sz="1000" spc="-5" dirty="0">
                <a:latin typeface="Arial MT"/>
                <a:cs typeface="Arial MT"/>
              </a:rPr>
              <a:t>is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indicated 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instruction document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published</a:t>
            </a:r>
            <a:r>
              <a:rPr sz="1000" dirty="0">
                <a:latin typeface="Arial MT"/>
                <a:cs typeface="Arial MT"/>
              </a:rPr>
              <a:t> for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each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11" name="object 18"/>
          <p:cNvSpPr txBox="1"/>
          <p:nvPr/>
        </p:nvSpPr>
        <p:spPr>
          <a:xfrm>
            <a:off x="1040891" y="4410583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2" name="object 19"/>
          <p:cNvSpPr txBox="1"/>
          <p:nvPr/>
        </p:nvSpPr>
        <p:spPr>
          <a:xfrm>
            <a:off x="879957" y="4107941"/>
            <a:ext cx="2797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Steps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to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conduct Due Diligence on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the assets: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20"/>
          <p:cNvSpPr/>
          <p:nvPr/>
        </p:nvSpPr>
        <p:spPr>
          <a:xfrm>
            <a:off x="925067" y="5408676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4">
                <a:moveTo>
                  <a:pt x="345947" y="0"/>
                </a:moveTo>
                <a:lnTo>
                  <a:pt x="172973" y="0"/>
                </a:lnTo>
                <a:lnTo>
                  <a:pt x="126991" y="6150"/>
                </a:lnTo>
                <a:lnTo>
                  <a:pt x="85671" y="23509"/>
                </a:lnTo>
                <a:lnTo>
                  <a:pt x="50663" y="50434"/>
                </a:lnTo>
                <a:lnTo>
                  <a:pt x="23616" y="85287"/>
                </a:lnTo>
                <a:lnTo>
                  <a:pt x="6178" y="126426"/>
                </a:lnTo>
                <a:lnTo>
                  <a:pt x="0" y="172212"/>
                </a:lnTo>
                <a:lnTo>
                  <a:pt x="6178" y="217992"/>
                </a:lnTo>
                <a:lnTo>
                  <a:pt x="23616" y="259130"/>
                </a:lnTo>
                <a:lnTo>
                  <a:pt x="50663" y="293984"/>
                </a:lnTo>
                <a:lnTo>
                  <a:pt x="85671" y="320912"/>
                </a:lnTo>
                <a:lnTo>
                  <a:pt x="126991" y="338272"/>
                </a:lnTo>
                <a:lnTo>
                  <a:pt x="172973" y="344424"/>
                </a:lnTo>
                <a:lnTo>
                  <a:pt x="218956" y="338272"/>
                </a:lnTo>
                <a:lnTo>
                  <a:pt x="260276" y="320912"/>
                </a:lnTo>
                <a:lnTo>
                  <a:pt x="295284" y="293984"/>
                </a:lnTo>
                <a:lnTo>
                  <a:pt x="322331" y="259130"/>
                </a:lnTo>
                <a:lnTo>
                  <a:pt x="339769" y="217992"/>
                </a:lnTo>
                <a:lnTo>
                  <a:pt x="345947" y="172212"/>
                </a:lnTo>
                <a:lnTo>
                  <a:pt x="345947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21"/>
          <p:cNvSpPr txBox="1"/>
          <p:nvPr/>
        </p:nvSpPr>
        <p:spPr>
          <a:xfrm>
            <a:off x="1040891" y="5442915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22"/>
          <p:cNvSpPr txBox="1"/>
          <p:nvPr/>
        </p:nvSpPr>
        <p:spPr>
          <a:xfrm>
            <a:off x="1432813" y="5346649"/>
            <a:ext cx="470535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Once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NDA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signed,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access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physical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lang="en-US" sz="1000" spc="30" dirty="0" smtClean="0">
                <a:latin typeface="Arial MT"/>
                <a:cs typeface="Arial MT"/>
              </a:rPr>
              <a:t>or virtual </a:t>
            </a:r>
            <a:r>
              <a:rPr sz="1000" spc="-5" dirty="0" smtClean="0">
                <a:latin typeface="Arial MT"/>
                <a:cs typeface="Arial MT"/>
              </a:rPr>
              <a:t>data</a:t>
            </a:r>
            <a:r>
              <a:rPr sz="1000" spc="-15" dirty="0" smtClean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room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 smtClean="0">
                <a:latin typeface="Arial MT"/>
                <a:cs typeface="Arial MT"/>
              </a:rPr>
              <a:t>provided</a:t>
            </a:r>
            <a:r>
              <a:rPr lang="en-US" sz="1000" spc="-10" dirty="0" smtClean="0">
                <a:latin typeface="Arial MT"/>
                <a:cs typeface="Arial MT"/>
              </a:rPr>
              <a:t>.</a:t>
            </a:r>
          </a:p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25" dirty="0" smtClean="0">
                <a:latin typeface="Arial MT"/>
                <a:cs typeface="Arial MT"/>
              </a:rPr>
              <a:t>In</a:t>
            </a:r>
            <a:r>
              <a:rPr sz="1000" spc="25" dirty="0" smtClean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data</a:t>
            </a:r>
            <a:r>
              <a:rPr sz="1000" dirty="0">
                <a:latin typeface="Arial MT"/>
                <a:cs typeface="Arial MT"/>
              </a:rPr>
              <a:t> rooms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investors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review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underling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loan documentation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where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it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will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possible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check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asset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documentation,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lang="en-US" sz="1000" spc="-15" dirty="0" smtClean="0">
                <a:latin typeface="Arial MT"/>
                <a:cs typeface="Arial MT"/>
              </a:rPr>
              <a:t>j</a:t>
            </a:r>
            <a:r>
              <a:rPr sz="1000" spc="-5" dirty="0" smtClean="0">
                <a:latin typeface="Arial MT"/>
                <a:cs typeface="Arial MT"/>
              </a:rPr>
              <a:t>udicial</a:t>
            </a:r>
            <a:r>
              <a:rPr sz="1000" spc="5" dirty="0" smtClean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decisions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etc.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16" name="object 23"/>
          <p:cNvSpPr/>
          <p:nvPr/>
        </p:nvSpPr>
        <p:spPr>
          <a:xfrm>
            <a:off x="925067" y="4878323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4">
                <a:moveTo>
                  <a:pt x="345947" y="0"/>
                </a:moveTo>
                <a:lnTo>
                  <a:pt x="172973" y="0"/>
                </a:lnTo>
                <a:lnTo>
                  <a:pt x="126991" y="6150"/>
                </a:lnTo>
                <a:lnTo>
                  <a:pt x="85671" y="23509"/>
                </a:lnTo>
                <a:lnTo>
                  <a:pt x="50663" y="50434"/>
                </a:lnTo>
                <a:lnTo>
                  <a:pt x="23616" y="85287"/>
                </a:lnTo>
                <a:lnTo>
                  <a:pt x="6178" y="126426"/>
                </a:lnTo>
                <a:lnTo>
                  <a:pt x="0" y="172212"/>
                </a:lnTo>
                <a:lnTo>
                  <a:pt x="6178" y="217997"/>
                </a:lnTo>
                <a:lnTo>
                  <a:pt x="23616" y="259136"/>
                </a:lnTo>
                <a:lnTo>
                  <a:pt x="50663" y="293989"/>
                </a:lnTo>
                <a:lnTo>
                  <a:pt x="85671" y="320914"/>
                </a:lnTo>
                <a:lnTo>
                  <a:pt x="126991" y="338273"/>
                </a:lnTo>
                <a:lnTo>
                  <a:pt x="172973" y="344424"/>
                </a:lnTo>
                <a:lnTo>
                  <a:pt x="218956" y="338273"/>
                </a:lnTo>
                <a:lnTo>
                  <a:pt x="260276" y="320914"/>
                </a:lnTo>
                <a:lnTo>
                  <a:pt x="295284" y="293989"/>
                </a:lnTo>
                <a:lnTo>
                  <a:pt x="322331" y="259136"/>
                </a:lnTo>
                <a:lnTo>
                  <a:pt x="339769" y="217997"/>
                </a:lnTo>
                <a:lnTo>
                  <a:pt x="345947" y="172212"/>
                </a:lnTo>
                <a:lnTo>
                  <a:pt x="345947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24"/>
          <p:cNvSpPr txBox="1"/>
          <p:nvPr/>
        </p:nvSpPr>
        <p:spPr>
          <a:xfrm>
            <a:off x="1040891" y="4912614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8" name="object 25"/>
          <p:cNvSpPr txBox="1"/>
          <p:nvPr/>
        </p:nvSpPr>
        <p:spPr>
          <a:xfrm>
            <a:off x="1432813" y="4911090"/>
            <a:ext cx="46659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Sign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NDA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received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 contact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person,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 send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scanned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copy back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the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bank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DGF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</a:t>
            </a:r>
            <a:r>
              <a:rPr sz="1000" u="sng" spc="-5" dirty="0">
                <a:solidFill>
                  <a:srgbClr val="0091DA"/>
                </a:solidFill>
                <a:uFill>
                  <a:solidFill>
                    <a:srgbClr val="0091DA"/>
                  </a:solidFill>
                </a:uFill>
                <a:latin typeface="Arial MT"/>
                <a:cs typeface="Arial MT"/>
                <a:hlinkClick r:id="rId7"/>
              </a:rPr>
              <a:t>CLO@fg.gov.ua</a:t>
            </a:r>
            <a:r>
              <a:rPr sz="1000" spc="-5" dirty="0">
                <a:latin typeface="Arial MT"/>
                <a:cs typeface="Arial MT"/>
              </a:rPr>
              <a:t>).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119" name="object 26"/>
          <p:cNvGrpSpPr/>
          <p:nvPr/>
        </p:nvGrpSpPr>
        <p:grpSpPr>
          <a:xfrm>
            <a:off x="7655180" y="1644395"/>
            <a:ext cx="528320" cy="502920"/>
            <a:chOff x="7663815" y="1717548"/>
            <a:chExt cx="528320" cy="502920"/>
          </a:xfrm>
        </p:grpSpPr>
        <p:sp>
          <p:nvSpPr>
            <p:cNvPr id="120" name="object 27"/>
            <p:cNvSpPr/>
            <p:nvPr/>
          </p:nvSpPr>
          <p:spPr>
            <a:xfrm>
              <a:off x="7663815" y="1717547"/>
              <a:ext cx="528320" cy="502920"/>
            </a:xfrm>
            <a:custGeom>
              <a:avLst/>
              <a:gdLst/>
              <a:ahLst/>
              <a:cxnLst/>
              <a:rect l="l" t="t" r="r" b="b"/>
              <a:pathLst>
                <a:path w="528320" h="502919">
                  <a:moveTo>
                    <a:pt x="390017" y="502920"/>
                  </a:moveTo>
                  <a:lnTo>
                    <a:pt x="388048" y="502869"/>
                  </a:lnTo>
                  <a:lnTo>
                    <a:pt x="390017" y="502920"/>
                  </a:lnTo>
                  <a:close/>
                </a:path>
                <a:path w="528320" h="502919">
                  <a:moveTo>
                    <a:pt x="428625" y="292608"/>
                  </a:moveTo>
                  <a:lnTo>
                    <a:pt x="384429" y="295021"/>
                  </a:lnTo>
                  <a:lnTo>
                    <a:pt x="386842" y="318516"/>
                  </a:lnTo>
                  <a:lnTo>
                    <a:pt x="428625" y="316103"/>
                  </a:lnTo>
                  <a:lnTo>
                    <a:pt x="428625" y="292608"/>
                  </a:lnTo>
                  <a:close/>
                </a:path>
                <a:path w="528320" h="502919">
                  <a:moveTo>
                    <a:pt x="439293" y="195707"/>
                  </a:moveTo>
                  <a:lnTo>
                    <a:pt x="436880" y="172212"/>
                  </a:lnTo>
                  <a:lnTo>
                    <a:pt x="382905" y="174625"/>
                  </a:lnTo>
                  <a:lnTo>
                    <a:pt x="384048" y="198120"/>
                  </a:lnTo>
                  <a:lnTo>
                    <a:pt x="439293" y="195707"/>
                  </a:lnTo>
                  <a:close/>
                </a:path>
                <a:path w="528320" h="502919">
                  <a:moveTo>
                    <a:pt x="449961" y="281559"/>
                  </a:moveTo>
                  <a:lnTo>
                    <a:pt x="447548" y="256032"/>
                  </a:lnTo>
                  <a:lnTo>
                    <a:pt x="382905" y="261874"/>
                  </a:lnTo>
                  <a:lnTo>
                    <a:pt x="384048" y="284988"/>
                  </a:lnTo>
                  <a:lnTo>
                    <a:pt x="449961" y="281559"/>
                  </a:lnTo>
                  <a:close/>
                </a:path>
                <a:path w="528320" h="502919">
                  <a:moveTo>
                    <a:pt x="463677" y="135636"/>
                  </a:moveTo>
                  <a:lnTo>
                    <a:pt x="381381" y="141732"/>
                  </a:lnTo>
                  <a:lnTo>
                    <a:pt x="381381" y="166116"/>
                  </a:lnTo>
                  <a:lnTo>
                    <a:pt x="463677" y="160020"/>
                  </a:lnTo>
                  <a:lnTo>
                    <a:pt x="463677" y="135636"/>
                  </a:lnTo>
                  <a:close/>
                </a:path>
                <a:path w="528320" h="502919">
                  <a:moveTo>
                    <a:pt x="528294" y="140271"/>
                  </a:moveTo>
                  <a:lnTo>
                    <a:pt x="525691" y="72224"/>
                  </a:lnTo>
                  <a:lnTo>
                    <a:pt x="524040" y="48895"/>
                  </a:lnTo>
                  <a:lnTo>
                    <a:pt x="520573" y="0"/>
                  </a:lnTo>
                  <a:lnTo>
                    <a:pt x="494893" y="1155"/>
                  </a:lnTo>
                  <a:lnTo>
                    <a:pt x="494893" y="179044"/>
                  </a:lnTo>
                  <a:lnTo>
                    <a:pt x="493356" y="239242"/>
                  </a:lnTo>
                  <a:lnTo>
                    <a:pt x="487857" y="294792"/>
                  </a:lnTo>
                  <a:lnTo>
                    <a:pt x="478853" y="344652"/>
                  </a:lnTo>
                  <a:lnTo>
                    <a:pt x="466788" y="387781"/>
                  </a:lnTo>
                  <a:lnTo>
                    <a:pt x="452145" y="423151"/>
                  </a:lnTo>
                  <a:lnTo>
                    <a:pt x="416915" y="466394"/>
                  </a:lnTo>
                  <a:lnTo>
                    <a:pt x="397256" y="472186"/>
                  </a:lnTo>
                  <a:lnTo>
                    <a:pt x="391795" y="472186"/>
                  </a:lnTo>
                  <a:lnTo>
                    <a:pt x="364998" y="456793"/>
                  </a:lnTo>
                  <a:lnTo>
                    <a:pt x="350278" y="426491"/>
                  </a:lnTo>
                  <a:lnTo>
                    <a:pt x="344055" y="396875"/>
                  </a:lnTo>
                  <a:lnTo>
                    <a:pt x="342773" y="383540"/>
                  </a:lnTo>
                  <a:lnTo>
                    <a:pt x="148717" y="383540"/>
                  </a:lnTo>
                  <a:lnTo>
                    <a:pt x="161137" y="284187"/>
                  </a:lnTo>
                  <a:lnTo>
                    <a:pt x="163690" y="180251"/>
                  </a:lnTo>
                  <a:lnTo>
                    <a:pt x="161493" y="98361"/>
                  </a:lnTo>
                  <a:lnTo>
                    <a:pt x="159639" y="65151"/>
                  </a:lnTo>
                  <a:lnTo>
                    <a:pt x="484251" y="48895"/>
                  </a:lnTo>
                  <a:lnTo>
                    <a:pt x="492010" y="115252"/>
                  </a:lnTo>
                  <a:lnTo>
                    <a:pt x="494893" y="179044"/>
                  </a:lnTo>
                  <a:lnTo>
                    <a:pt x="494893" y="1155"/>
                  </a:lnTo>
                  <a:lnTo>
                    <a:pt x="119634" y="18034"/>
                  </a:lnTo>
                  <a:lnTo>
                    <a:pt x="124599" y="57073"/>
                  </a:lnTo>
                  <a:lnTo>
                    <a:pt x="132118" y="152603"/>
                  </a:lnTo>
                  <a:lnTo>
                    <a:pt x="131152" y="272211"/>
                  </a:lnTo>
                  <a:lnTo>
                    <a:pt x="110617" y="383540"/>
                  </a:lnTo>
                  <a:lnTo>
                    <a:pt x="0" y="383540"/>
                  </a:lnTo>
                  <a:lnTo>
                    <a:pt x="2984" y="451154"/>
                  </a:lnTo>
                  <a:lnTo>
                    <a:pt x="25539" y="483489"/>
                  </a:lnTo>
                  <a:lnTo>
                    <a:pt x="51155" y="493458"/>
                  </a:lnTo>
                  <a:lnTo>
                    <a:pt x="388048" y="502869"/>
                  </a:lnTo>
                  <a:lnTo>
                    <a:pt x="386765" y="501586"/>
                  </a:lnTo>
                  <a:lnTo>
                    <a:pt x="384556" y="501142"/>
                  </a:lnTo>
                  <a:lnTo>
                    <a:pt x="386334" y="501142"/>
                  </a:lnTo>
                  <a:lnTo>
                    <a:pt x="386765" y="501586"/>
                  </a:lnTo>
                  <a:lnTo>
                    <a:pt x="393573" y="502920"/>
                  </a:lnTo>
                  <a:lnTo>
                    <a:pt x="405396" y="501142"/>
                  </a:lnTo>
                  <a:lnTo>
                    <a:pt x="421703" y="498690"/>
                  </a:lnTo>
                  <a:lnTo>
                    <a:pt x="446316" y="486270"/>
                  </a:lnTo>
                  <a:lnTo>
                    <a:pt x="461086" y="472186"/>
                  </a:lnTo>
                  <a:lnTo>
                    <a:pt x="467512" y="466064"/>
                  </a:lnTo>
                  <a:lnTo>
                    <a:pt x="499999" y="403885"/>
                  </a:lnTo>
                  <a:lnTo>
                    <a:pt x="511505" y="362712"/>
                  </a:lnTo>
                  <a:lnTo>
                    <a:pt x="519988" y="315366"/>
                  </a:lnTo>
                  <a:lnTo>
                    <a:pt x="525538" y="262242"/>
                  </a:lnTo>
                  <a:lnTo>
                    <a:pt x="528281" y="203746"/>
                  </a:lnTo>
                  <a:lnTo>
                    <a:pt x="528294" y="140271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3172" y="1824228"/>
              <a:ext cx="166116" cy="112775"/>
            </a:xfrm>
            <a:prstGeom prst="rect">
              <a:avLst/>
            </a:prstGeom>
          </p:spPr>
        </p:pic>
        <p:pic>
          <p:nvPicPr>
            <p:cNvPr id="122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8600" y="1962912"/>
              <a:ext cx="169719" cy="112775"/>
            </a:xfrm>
            <a:prstGeom prst="rect">
              <a:avLst/>
            </a:prstGeom>
          </p:spPr>
        </p:pic>
      </p:grpSp>
      <p:sp>
        <p:nvSpPr>
          <p:cNvPr id="123" name="object 30"/>
          <p:cNvSpPr/>
          <p:nvPr/>
        </p:nvSpPr>
        <p:spPr>
          <a:xfrm>
            <a:off x="670560" y="3732275"/>
            <a:ext cx="8425180" cy="2435860"/>
          </a:xfrm>
          <a:custGeom>
            <a:avLst/>
            <a:gdLst/>
            <a:ahLst/>
            <a:cxnLst/>
            <a:rect l="l" t="t" r="r" b="b"/>
            <a:pathLst>
              <a:path w="8425180" h="2435860">
                <a:moveTo>
                  <a:pt x="5975591" y="0"/>
                </a:moveTo>
                <a:lnTo>
                  <a:pt x="147828" y="0"/>
                </a:lnTo>
                <a:lnTo>
                  <a:pt x="147828" y="341376"/>
                </a:lnTo>
                <a:lnTo>
                  <a:pt x="5975591" y="341376"/>
                </a:lnTo>
                <a:lnTo>
                  <a:pt x="5975591" y="0"/>
                </a:lnTo>
                <a:close/>
              </a:path>
              <a:path w="8425180" h="2435860">
                <a:moveTo>
                  <a:pt x="8424672" y="2381250"/>
                </a:moveTo>
                <a:lnTo>
                  <a:pt x="8370570" y="2327148"/>
                </a:lnTo>
                <a:lnTo>
                  <a:pt x="108191" y="2327148"/>
                </a:lnTo>
                <a:lnTo>
                  <a:pt x="108191" y="19812"/>
                </a:lnTo>
                <a:lnTo>
                  <a:pt x="0" y="19812"/>
                </a:lnTo>
                <a:lnTo>
                  <a:pt x="0" y="2327148"/>
                </a:lnTo>
                <a:lnTo>
                  <a:pt x="0" y="2382012"/>
                </a:lnTo>
                <a:lnTo>
                  <a:pt x="0" y="2435352"/>
                </a:lnTo>
                <a:lnTo>
                  <a:pt x="8370570" y="2435352"/>
                </a:lnTo>
                <a:lnTo>
                  <a:pt x="8424672" y="238125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31"/>
          <p:cNvSpPr txBox="1"/>
          <p:nvPr/>
        </p:nvSpPr>
        <p:spPr>
          <a:xfrm>
            <a:off x="1277111" y="1959864"/>
            <a:ext cx="1957070" cy="662361"/>
          </a:xfrm>
          <a:prstGeom prst="rect">
            <a:avLst/>
          </a:prstGeom>
          <a:ln w="12191">
            <a:solidFill>
              <a:srgbClr val="00338D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76580" algn="ctr">
              <a:lnSpc>
                <a:spcPct val="100000"/>
              </a:lnSpc>
              <a:spcBef>
                <a:spcPts val="605"/>
              </a:spcBef>
            </a:pPr>
            <a:endParaRPr lang="en-US" sz="100" b="1" spc="-5" dirty="0" smtClean="0">
              <a:latin typeface="Arial"/>
              <a:cs typeface="Arial"/>
            </a:endParaRPr>
          </a:p>
          <a:p>
            <a:pPr marL="576580" algn="ctr">
              <a:lnSpc>
                <a:spcPct val="100000"/>
              </a:lnSpc>
              <a:spcBef>
                <a:spcPts val="605"/>
              </a:spcBef>
            </a:pPr>
            <a:r>
              <a:rPr sz="1000" b="1" spc="-5" dirty="0" smtClean="0">
                <a:latin typeface="Arial"/>
                <a:cs typeface="Arial"/>
              </a:rPr>
              <a:t>DGF</a:t>
            </a:r>
            <a:r>
              <a:rPr sz="1000" b="1" spc="-30" dirty="0" smtClean="0">
                <a:latin typeface="Arial"/>
                <a:cs typeface="Arial"/>
              </a:rPr>
              <a:t> </a:t>
            </a:r>
            <a:r>
              <a:rPr sz="1000" b="1" spc="-5" dirty="0" smtClean="0">
                <a:latin typeface="Arial"/>
                <a:cs typeface="Arial"/>
              </a:rPr>
              <a:t>website</a:t>
            </a:r>
            <a:endParaRPr lang="ru-RU" sz="1000" b="1" spc="-5" dirty="0" smtClean="0">
              <a:latin typeface="Arial"/>
              <a:cs typeface="Arial"/>
            </a:endParaRPr>
          </a:p>
          <a:p>
            <a:pPr marL="576580" algn="ctr">
              <a:lnSpc>
                <a:spcPct val="100000"/>
              </a:lnSpc>
              <a:spcBef>
                <a:spcPts val="605"/>
              </a:spcBef>
            </a:pPr>
            <a:r>
              <a:rPr lang="en-US" sz="900" u="sng" spc="-10" dirty="0" smtClean="0">
                <a:solidFill>
                  <a:srgbClr val="0091DA"/>
                </a:solidFill>
                <a:uFill>
                  <a:solidFill>
                    <a:srgbClr val="0091DA"/>
                  </a:solidFill>
                </a:uFill>
                <a:latin typeface="Arial MT"/>
                <a:cs typeface="Arial MT"/>
              </a:rPr>
              <a:t>fg.gov.ua</a:t>
            </a:r>
            <a:endParaRPr lang="ru-RU" sz="900" u="sng" spc="-10" dirty="0" smtClean="0">
              <a:solidFill>
                <a:srgbClr val="0091DA"/>
              </a:solidFill>
              <a:uFill>
                <a:solidFill>
                  <a:srgbClr val="0091DA"/>
                </a:solidFill>
              </a:uFill>
              <a:latin typeface="Arial MT"/>
              <a:cs typeface="Arial MT"/>
            </a:endParaRPr>
          </a:p>
          <a:p>
            <a:pPr marL="576580" algn="ctr">
              <a:lnSpc>
                <a:spcPct val="100000"/>
              </a:lnSpc>
              <a:spcBef>
                <a:spcPts val="605"/>
              </a:spcBef>
            </a:pPr>
            <a:endParaRPr sz="300" u="sng" spc="-10" dirty="0">
              <a:solidFill>
                <a:srgbClr val="0091DA"/>
              </a:solidFill>
              <a:uFill>
                <a:solidFill>
                  <a:srgbClr val="0091DA"/>
                </a:solidFill>
              </a:uFill>
              <a:latin typeface="Arial MT"/>
              <a:cs typeface="Arial MT"/>
            </a:endParaRPr>
          </a:p>
        </p:txBody>
      </p:sp>
      <p:sp>
        <p:nvSpPr>
          <p:cNvPr id="125" name="object 32"/>
          <p:cNvSpPr txBox="1"/>
          <p:nvPr/>
        </p:nvSpPr>
        <p:spPr>
          <a:xfrm>
            <a:off x="2939541" y="2969459"/>
            <a:ext cx="1607821" cy="422552"/>
          </a:xfrm>
          <a:prstGeom prst="rect">
            <a:avLst/>
          </a:prstGeom>
          <a:ln w="12192">
            <a:solidFill>
              <a:srgbClr val="00338D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95"/>
              </a:spcBef>
            </a:pPr>
            <a:endParaRPr lang="en-US" sz="700" b="1" spc="-5" dirty="0" smtClean="0">
              <a:latin typeface="Arial MT"/>
              <a:cs typeface="Arial MT"/>
            </a:endParaRPr>
          </a:p>
          <a:p>
            <a:pPr marL="11620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 smtClean="0">
                <a:latin typeface="Arial MT"/>
                <a:cs typeface="Arial MT"/>
              </a:rPr>
              <a:t>E-marketplaces</a:t>
            </a:r>
            <a:r>
              <a:rPr lang="en-US" sz="1000" b="1" spc="-5" dirty="0" smtClean="0">
                <a:latin typeface="Arial MT"/>
                <a:cs typeface="Arial MT"/>
              </a:rPr>
              <a:t>*</a:t>
            </a:r>
          </a:p>
          <a:p>
            <a:pPr marL="116205" algn="ctr">
              <a:lnSpc>
                <a:spcPct val="100000"/>
              </a:lnSpc>
              <a:spcBef>
                <a:spcPts val="95"/>
              </a:spcBef>
            </a:pPr>
            <a:endParaRPr sz="800" dirty="0">
              <a:latin typeface="Arial MT"/>
              <a:cs typeface="Arial MT"/>
            </a:endParaRPr>
          </a:p>
        </p:txBody>
      </p:sp>
      <p:sp>
        <p:nvSpPr>
          <p:cNvPr id="126" name="object 33"/>
          <p:cNvSpPr txBox="1"/>
          <p:nvPr/>
        </p:nvSpPr>
        <p:spPr>
          <a:xfrm>
            <a:off x="4235195" y="1959864"/>
            <a:ext cx="2331340" cy="670696"/>
          </a:xfrm>
          <a:prstGeom prst="rect">
            <a:avLst/>
          </a:prstGeom>
          <a:ln w="12192">
            <a:solidFill>
              <a:srgbClr val="00338D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802005">
              <a:lnSpc>
                <a:spcPct val="100000"/>
              </a:lnSpc>
            </a:pPr>
            <a:endParaRPr lang="en-US" sz="100" b="1" spc="-10" dirty="0" smtClean="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endParaRPr lang="en-US" sz="100" b="1" spc="-10" dirty="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endParaRPr lang="en-US" sz="100" b="1" spc="-10" dirty="0" smtClean="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endParaRPr lang="en-US" sz="100" b="1" spc="-10" dirty="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endParaRPr lang="en-US" sz="100" b="1" spc="-10" dirty="0" smtClean="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endParaRPr lang="en-US" sz="100" b="1" spc="-10" dirty="0" smtClean="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r>
              <a:rPr lang="en-US" sz="1000" b="1" spc="-10" dirty="0" smtClean="0">
                <a:latin typeface="Arial"/>
                <a:cs typeface="Arial"/>
              </a:rPr>
              <a:t>          </a:t>
            </a:r>
            <a:r>
              <a:rPr sz="1000" b="1" spc="-10" dirty="0" err="1" smtClean="0">
                <a:latin typeface="Arial"/>
                <a:cs typeface="Arial"/>
              </a:rPr>
              <a:t>Pr</a:t>
            </a:r>
            <a:r>
              <a:rPr sz="1000" b="1" spc="-5" dirty="0" err="1" smtClean="0">
                <a:latin typeface="Arial"/>
                <a:cs typeface="Arial"/>
              </a:rPr>
              <a:t>oZo</a:t>
            </a:r>
            <a:r>
              <a:rPr sz="1000" b="1" spc="-10" dirty="0" err="1" smtClean="0">
                <a:latin typeface="Arial"/>
                <a:cs typeface="Arial"/>
              </a:rPr>
              <a:t>rr</a:t>
            </a:r>
            <a:r>
              <a:rPr sz="1000" b="1" spc="-5" dirty="0" err="1" smtClean="0">
                <a:latin typeface="Arial"/>
                <a:cs typeface="Arial"/>
              </a:rPr>
              <a:t>o</a:t>
            </a:r>
            <a:r>
              <a:rPr sz="1000" b="1" spc="15" dirty="0" smtClean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w</a:t>
            </a:r>
            <a:r>
              <a:rPr sz="1000" b="1" spc="-5" dirty="0">
                <a:latin typeface="Arial"/>
                <a:cs typeface="Arial"/>
              </a:rPr>
              <a:t>ebsite</a:t>
            </a:r>
            <a:endParaRPr sz="1000" dirty="0">
              <a:latin typeface="Arial"/>
              <a:cs typeface="Arial"/>
            </a:endParaRPr>
          </a:p>
          <a:p>
            <a:pPr marL="777875">
              <a:lnSpc>
                <a:spcPct val="100000"/>
              </a:lnSpc>
              <a:spcBef>
                <a:spcPts val="600"/>
              </a:spcBef>
            </a:pPr>
            <a:r>
              <a:rPr lang="ru-RU" sz="900" spc="-10" dirty="0" smtClean="0">
                <a:solidFill>
                  <a:srgbClr val="0091DA"/>
                </a:solidFill>
                <a:uFill>
                  <a:solidFill>
                    <a:srgbClr val="0091DA"/>
                  </a:solidFill>
                </a:uFill>
                <a:latin typeface="Arial MT"/>
                <a:cs typeface="Arial MT"/>
              </a:rPr>
              <a:t>           </a:t>
            </a:r>
            <a:r>
              <a:rPr sz="900" u="sng" spc="-10" dirty="0" err="1" smtClean="0">
                <a:solidFill>
                  <a:srgbClr val="0091DA"/>
                </a:solidFill>
                <a:uFill>
                  <a:solidFill>
                    <a:srgbClr val="0091DA"/>
                  </a:solidFill>
                </a:uFill>
                <a:latin typeface="Arial MT"/>
                <a:cs typeface="Arial MT"/>
                <a:hlinkClick r:id="rId10"/>
              </a:rPr>
              <a:t>ProZorro.Sale</a:t>
            </a:r>
            <a:endParaRPr lang="ru-RU" sz="900" u="sng" spc="-10" dirty="0" smtClean="0">
              <a:solidFill>
                <a:srgbClr val="0091DA"/>
              </a:solidFill>
              <a:uFill>
                <a:solidFill>
                  <a:srgbClr val="0091DA"/>
                </a:solidFill>
              </a:uFill>
              <a:latin typeface="Arial MT"/>
              <a:cs typeface="Arial MT"/>
            </a:endParaRPr>
          </a:p>
          <a:p>
            <a:pPr marL="777875">
              <a:lnSpc>
                <a:spcPct val="100000"/>
              </a:lnSpc>
              <a:spcBef>
                <a:spcPts val="600"/>
              </a:spcBef>
            </a:pPr>
            <a:endParaRPr sz="300" dirty="0">
              <a:latin typeface="Arial MT"/>
              <a:cs typeface="Arial MT"/>
            </a:endParaRPr>
          </a:p>
        </p:txBody>
      </p:sp>
      <p:sp>
        <p:nvSpPr>
          <p:cNvPr id="127" name="object 34"/>
          <p:cNvSpPr txBox="1"/>
          <p:nvPr/>
        </p:nvSpPr>
        <p:spPr>
          <a:xfrm>
            <a:off x="819911" y="3806444"/>
            <a:ext cx="5817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get additional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 asset?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35"/>
          <p:cNvSpPr txBox="1"/>
          <p:nvPr/>
        </p:nvSpPr>
        <p:spPr>
          <a:xfrm>
            <a:off x="813816" y="1581150"/>
            <a:ext cx="5832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Investors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DGF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sale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channels: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36"/>
          <p:cNvSpPr txBox="1"/>
          <p:nvPr/>
        </p:nvSpPr>
        <p:spPr>
          <a:xfrm>
            <a:off x="1013968" y="2586698"/>
            <a:ext cx="2374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338D"/>
                </a:solidFill>
                <a:latin typeface="Arial MT"/>
                <a:cs typeface="Arial MT"/>
              </a:rPr>
              <a:t>!</a:t>
            </a:r>
            <a:endParaRPr sz="6000" dirty="0">
              <a:latin typeface="Arial MT"/>
              <a:cs typeface="Arial MT"/>
            </a:endParaRPr>
          </a:p>
        </p:txBody>
      </p:sp>
      <p:sp>
        <p:nvSpPr>
          <p:cNvPr id="130" name="object 39"/>
          <p:cNvSpPr/>
          <p:nvPr/>
        </p:nvSpPr>
        <p:spPr>
          <a:xfrm>
            <a:off x="3243072" y="2380533"/>
            <a:ext cx="1000760" cy="550545"/>
          </a:xfrm>
          <a:custGeom>
            <a:avLst/>
            <a:gdLst/>
            <a:ahLst/>
            <a:cxnLst/>
            <a:rect l="l" t="t" r="r" b="b"/>
            <a:pathLst>
              <a:path w="1000760" h="550544">
                <a:moveTo>
                  <a:pt x="272923" y="34671"/>
                </a:moveTo>
                <a:lnTo>
                  <a:pt x="76225" y="31699"/>
                </a:lnTo>
                <a:lnTo>
                  <a:pt x="76225" y="31496"/>
                </a:lnTo>
                <a:lnTo>
                  <a:pt x="76708" y="0"/>
                </a:lnTo>
                <a:lnTo>
                  <a:pt x="0" y="36957"/>
                </a:lnTo>
                <a:lnTo>
                  <a:pt x="75552" y="76200"/>
                </a:lnTo>
                <a:lnTo>
                  <a:pt x="76034" y="44399"/>
                </a:lnTo>
                <a:lnTo>
                  <a:pt x="272669" y="47371"/>
                </a:lnTo>
                <a:lnTo>
                  <a:pt x="272923" y="34671"/>
                </a:lnTo>
                <a:close/>
              </a:path>
              <a:path w="1000760" h="550544">
                <a:moveTo>
                  <a:pt x="539496" y="474345"/>
                </a:moveTo>
                <a:lnTo>
                  <a:pt x="507746" y="474345"/>
                </a:lnTo>
                <a:lnTo>
                  <a:pt x="507746" y="93345"/>
                </a:lnTo>
                <a:lnTo>
                  <a:pt x="495046" y="93345"/>
                </a:lnTo>
                <a:lnTo>
                  <a:pt x="495046" y="474345"/>
                </a:lnTo>
                <a:lnTo>
                  <a:pt x="463296" y="474345"/>
                </a:lnTo>
                <a:lnTo>
                  <a:pt x="501396" y="550545"/>
                </a:lnTo>
                <a:lnTo>
                  <a:pt x="533146" y="487045"/>
                </a:lnTo>
                <a:lnTo>
                  <a:pt x="539496" y="474345"/>
                </a:lnTo>
                <a:close/>
              </a:path>
              <a:path w="1000760" h="550544">
                <a:moveTo>
                  <a:pt x="1000252" y="36957"/>
                </a:moveTo>
                <a:lnTo>
                  <a:pt x="989152" y="31623"/>
                </a:lnTo>
                <a:lnTo>
                  <a:pt x="923417" y="0"/>
                </a:lnTo>
                <a:lnTo>
                  <a:pt x="923937" y="31813"/>
                </a:lnTo>
                <a:lnTo>
                  <a:pt x="731393" y="34671"/>
                </a:lnTo>
                <a:lnTo>
                  <a:pt x="731647" y="47371"/>
                </a:lnTo>
                <a:lnTo>
                  <a:pt x="924153" y="44513"/>
                </a:lnTo>
                <a:lnTo>
                  <a:pt x="924687" y="76200"/>
                </a:lnTo>
                <a:lnTo>
                  <a:pt x="1000252" y="36957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40"/>
          <p:cNvGrpSpPr/>
          <p:nvPr/>
        </p:nvGrpSpPr>
        <p:grpSpPr>
          <a:xfrm>
            <a:off x="930362" y="3739896"/>
            <a:ext cx="299720" cy="304165"/>
            <a:chOff x="930362" y="3739896"/>
            <a:chExt cx="299720" cy="304165"/>
          </a:xfrm>
        </p:grpSpPr>
        <p:sp>
          <p:nvSpPr>
            <p:cNvPr id="132" name="object 41"/>
            <p:cNvSpPr/>
            <p:nvPr/>
          </p:nvSpPr>
          <p:spPr>
            <a:xfrm>
              <a:off x="930362" y="3739896"/>
              <a:ext cx="299720" cy="304165"/>
            </a:xfrm>
            <a:custGeom>
              <a:avLst/>
              <a:gdLst/>
              <a:ahLst/>
              <a:cxnLst/>
              <a:rect l="l" t="t" r="r" b="b"/>
              <a:pathLst>
                <a:path w="299719" h="304164">
                  <a:moveTo>
                    <a:pt x="2224" y="265937"/>
                  </a:moveTo>
                  <a:lnTo>
                    <a:pt x="0" y="273692"/>
                  </a:lnTo>
                  <a:lnTo>
                    <a:pt x="80" y="281781"/>
                  </a:lnTo>
                  <a:lnTo>
                    <a:pt x="2538" y="289440"/>
                  </a:lnTo>
                  <a:lnTo>
                    <a:pt x="7443" y="295909"/>
                  </a:lnTo>
                  <a:lnTo>
                    <a:pt x="14205" y="300896"/>
                  </a:lnTo>
                  <a:lnTo>
                    <a:pt x="21877" y="303609"/>
                  </a:lnTo>
                  <a:lnTo>
                    <a:pt x="29968" y="303964"/>
                  </a:lnTo>
                  <a:lnTo>
                    <a:pt x="37987" y="301878"/>
                  </a:lnTo>
                  <a:lnTo>
                    <a:pt x="2224" y="265937"/>
                  </a:lnTo>
                  <a:close/>
                </a:path>
                <a:path w="299719" h="304164">
                  <a:moveTo>
                    <a:pt x="89303" y="182610"/>
                  </a:moveTo>
                  <a:lnTo>
                    <a:pt x="81377" y="185203"/>
                  </a:lnTo>
                  <a:lnTo>
                    <a:pt x="74499" y="190499"/>
                  </a:lnTo>
                  <a:lnTo>
                    <a:pt x="7443" y="257809"/>
                  </a:lnTo>
                  <a:lnTo>
                    <a:pt x="7443" y="258444"/>
                  </a:lnTo>
                  <a:lnTo>
                    <a:pt x="45442" y="296671"/>
                  </a:lnTo>
                  <a:lnTo>
                    <a:pt x="45442" y="295909"/>
                  </a:lnTo>
                  <a:lnTo>
                    <a:pt x="112498" y="228599"/>
                  </a:lnTo>
                  <a:lnTo>
                    <a:pt x="117396" y="221799"/>
                  </a:lnTo>
                  <a:lnTo>
                    <a:pt x="119849" y="214106"/>
                  </a:lnTo>
                  <a:lnTo>
                    <a:pt x="119929" y="206007"/>
                  </a:lnTo>
                  <a:lnTo>
                    <a:pt x="117705" y="197992"/>
                  </a:lnTo>
                  <a:lnTo>
                    <a:pt x="122175" y="194309"/>
                  </a:lnTo>
                  <a:lnTo>
                    <a:pt x="159217" y="194309"/>
                  </a:lnTo>
                  <a:lnTo>
                    <a:pt x="155464" y="193508"/>
                  </a:lnTo>
                  <a:lnTo>
                    <a:pt x="143336" y="185292"/>
                  </a:lnTo>
                  <a:lnTo>
                    <a:pt x="105792" y="185292"/>
                  </a:lnTo>
                  <a:lnTo>
                    <a:pt x="97650" y="182659"/>
                  </a:lnTo>
                  <a:lnTo>
                    <a:pt x="89303" y="182610"/>
                  </a:lnTo>
                  <a:close/>
                </a:path>
                <a:path w="299719" h="304164">
                  <a:moveTo>
                    <a:pt x="159217" y="194309"/>
                  </a:moveTo>
                  <a:lnTo>
                    <a:pt x="122175" y="194309"/>
                  </a:lnTo>
                  <a:lnTo>
                    <a:pt x="137078" y="204428"/>
                  </a:lnTo>
                  <a:lnTo>
                    <a:pt x="153657" y="212201"/>
                  </a:lnTo>
                  <a:lnTo>
                    <a:pt x="171633" y="217187"/>
                  </a:lnTo>
                  <a:lnTo>
                    <a:pt x="190730" y="218947"/>
                  </a:lnTo>
                  <a:lnTo>
                    <a:pt x="233186" y="210296"/>
                  </a:lnTo>
                  <a:lnTo>
                    <a:pt x="246792" y="201040"/>
                  </a:lnTo>
                  <a:lnTo>
                    <a:pt x="190730" y="201040"/>
                  </a:lnTo>
                  <a:lnTo>
                    <a:pt x="159217" y="194309"/>
                  </a:lnTo>
                  <a:close/>
                </a:path>
                <a:path w="299719" h="304164">
                  <a:moveTo>
                    <a:pt x="246770" y="17906"/>
                  </a:moveTo>
                  <a:lnTo>
                    <a:pt x="190730" y="17906"/>
                  </a:lnTo>
                  <a:lnTo>
                    <a:pt x="226304" y="25451"/>
                  </a:lnTo>
                  <a:lnTo>
                    <a:pt x="255174" y="45116"/>
                  </a:lnTo>
                  <a:lnTo>
                    <a:pt x="274546" y="74164"/>
                  </a:lnTo>
                  <a:lnTo>
                    <a:pt x="281624" y="109854"/>
                  </a:lnTo>
                  <a:lnTo>
                    <a:pt x="274546" y="145105"/>
                  </a:lnTo>
                  <a:lnTo>
                    <a:pt x="255174" y="173926"/>
                  </a:lnTo>
                  <a:lnTo>
                    <a:pt x="226304" y="193508"/>
                  </a:lnTo>
                  <a:lnTo>
                    <a:pt x="190730" y="201040"/>
                  </a:lnTo>
                  <a:lnTo>
                    <a:pt x="246792" y="201040"/>
                  </a:lnTo>
                  <a:lnTo>
                    <a:pt x="267749" y="186785"/>
                  </a:lnTo>
                  <a:lnTo>
                    <a:pt x="290996" y="152082"/>
                  </a:lnTo>
                  <a:lnTo>
                    <a:pt x="299505" y="109854"/>
                  </a:lnTo>
                  <a:lnTo>
                    <a:pt x="290996" y="67133"/>
                  </a:lnTo>
                  <a:lnTo>
                    <a:pt x="267749" y="32210"/>
                  </a:lnTo>
                  <a:lnTo>
                    <a:pt x="246770" y="17906"/>
                  </a:lnTo>
                  <a:close/>
                </a:path>
                <a:path w="299719" h="304164">
                  <a:moveTo>
                    <a:pt x="190730" y="0"/>
                  </a:moveTo>
                  <a:lnTo>
                    <a:pt x="148582" y="8645"/>
                  </a:lnTo>
                  <a:lnTo>
                    <a:pt x="113980" y="32210"/>
                  </a:lnTo>
                  <a:lnTo>
                    <a:pt x="90556" y="67133"/>
                  </a:lnTo>
                  <a:lnTo>
                    <a:pt x="81941" y="109854"/>
                  </a:lnTo>
                  <a:lnTo>
                    <a:pt x="83840" y="129960"/>
                  </a:lnTo>
                  <a:lnTo>
                    <a:pt x="89303" y="148780"/>
                  </a:lnTo>
                  <a:lnTo>
                    <a:pt x="97977" y="166076"/>
                  </a:lnTo>
                  <a:lnTo>
                    <a:pt x="109513" y="181609"/>
                  </a:lnTo>
                  <a:lnTo>
                    <a:pt x="105792" y="185292"/>
                  </a:lnTo>
                  <a:lnTo>
                    <a:pt x="143336" y="185292"/>
                  </a:lnTo>
                  <a:lnTo>
                    <a:pt x="126555" y="173926"/>
                  </a:lnTo>
                  <a:lnTo>
                    <a:pt x="107007" y="145105"/>
                  </a:lnTo>
                  <a:lnTo>
                    <a:pt x="99823" y="109854"/>
                  </a:lnTo>
                  <a:lnTo>
                    <a:pt x="107007" y="74164"/>
                  </a:lnTo>
                  <a:lnTo>
                    <a:pt x="126555" y="45116"/>
                  </a:lnTo>
                  <a:lnTo>
                    <a:pt x="155464" y="25451"/>
                  </a:lnTo>
                  <a:lnTo>
                    <a:pt x="190730" y="17906"/>
                  </a:lnTo>
                  <a:lnTo>
                    <a:pt x="246770" y="17906"/>
                  </a:lnTo>
                  <a:lnTo>
                    <a:pt x="233186" y="8645"/>
                  </a:lnTo>
                  <a:lnTo>
                    <a:pt x="190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42"/>
            <p:cNvSpPr/>
            <p:nvPr/>
          </p:nvSpPr>
          <p:spPr>
            <a:xfrm>
              <a:off x="1112519" y="3770376"/>
              <a:ext cx="86995" cy="87630"/>
            </a:xfrm>
            <a:custGeom>
              <a:avLst/>
              <a:gdLst/>
              <a:ahLst/>
              <a:cxnLst/>
              <a:rect l="l" t="t" r="r" b="b"/>
              <a:pathLst>
                <a:path w="86994" h="87629">
                  <a:moveTo>
                    <a:pt x="0" y="0"/>
                  </a:moveTo>
                  <a:lnTo>
                    <a:pt x="33814" y="6887"/>
                  </a:lnTo>
                  <a:lnTo>
                    <a:pt x="61426" y="25669"/>
                  </a:lnTo>
                  <a:lnTo>
                    <a:pt x="80042" y="53524"/>
                  </a:lnTo>
                  <a:lnTo>
                    <a:pt x="86868" y="87630"/>
                  </a:lnTo>
                </a:path>
              </a:pathLst>
            </a:custGeom>
            <a:ln w="6096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43"/>
          <p:cNvSpPr txBox="1"/>
          <p:nvPr/>
        </p:nvSpPr>
        <p:spPr>
          <a:xfrm>
            <a:off x="3403472" y="2101595"/>
            <a:ext cx="670560" cy="243840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Channels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5" name="object 44"/>
          <p:cNvSpPr txBox="1"/>
          <p:nvPr/>
        </p:nvSpPr>
        <p:spPr>
          <a:xfrm>
            <a:off x="813003" y="247650"/>
            <a:ext cx="8292465" cy="95821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395"/>
              </a:spcBef>
              <a:tabLst>
                <a:tab pos="8279130" algn="l"/>
              </a:tabLst>
            </a:pPr>
            <a:r>
              <a:rPr sz="3600" spc="-5" dirty="0">
                <a:solidFill>
                  <a:srgbClr val="00338D"/>
                </a:solidFill>
                <a:latin typeface="Arial MT"/>
                <a:cs typeface="Arial MT"/>
              </a:rPr>
              <a:t>Where can </a:t>
            </a:r>
            <a:r>
              <a:rPr sz="3600" dirty="0">
                <a:solidFill>
                  <a:srgbClr val="00338D"/>
                </a:solidFill>
                <a:latin typeface="Arial MT"/>
                <a:cs typeface="Arial MT"/>
              </a:rPr>
              <a:t>I </a:t>
            </a:r>
            <a:r>
              <a:rPr sz="3600" spc="-5" dirty="0">
                <a:solidFill>
                  <a:srgbClr val="00338D"/>
                </a:solidFill>
                <a:latin typeface="Arial MT"/>
                <a:cs typeface="Arial MT"/>
              </a:rPr>
              <a:t>find </a:t>
            </a:r>
            <a:r>
              <a:rPr sz="3600" dirty="0">
                <a:solidFill>
                  <a:srgbClr val="00338D"/>
                </a:solidFill>
                <a:latin typeface="Arial MT"/>
                <a:cs typeface="Arial MT"/>
              </a:rPr>
              <a:t>DGF assets for </a:t>
            </a:r>
            <a:r>
              <a:rPr sz="3600" spc="-5" dirty="0">
                <a:solidFill>
                  <a:srgbClr val="00338D"/>
                </a:solidFill>
                <a:latin typeface="Arial MT"/>
                <a:cs typeface="Arial MT"/>
              </a:rPr>
              <a:t>sale </a:t>
            </a:r>
            <a:r>
              <a:rPr sz="3600" dirty="0">
                <a:solidFill>
                  <a:srgbClr val="00338D"/>
                </a:solidFill>
                <a:latin typeface="Arial MT"/>
                <a:cs typeface="Arial MT"/>
              </a:rPr>
              <a:t> </a:t>
            </a:r>
            <a:r>
              <a:rPr sz="3600" u="heavy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and</a:t>
            </a:r>
            <a:r>
              <a:rPr sz="3600" u="heavy" spc="-4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 </a:t>
            </a:r>
            <a:r>
              <a:rPr sz="3600" u="heavy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get</a:t>
            </a:r>
            <a:r>
              <a:rPr sz="3600" u="heavy" spc="-2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 </a:t>
            </a:r>
            <a:r>
              <a:rPr sz="3600" u="heavy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more</a:t>
            </a:r>
            <a:r>
              <a:rPr sz="3600" u="heavy" spc="-4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 </a:t>
            </a:r>
            <a:r>
              <a:rPr sz="3600" u="heavy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 MT"/>
                <a:cs typeface="Arial MT"/>
              </a:rPr>
              <a:t>information?	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13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8988806" y="6316631"/>
            <a:ext cx="140334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11"/>
          <a:srcRect l="10697" t="21946" r="68755" b="45203"/>
          <a:stretch/>
        </p:blipFill>
        <p:spPr>
          <a:xfrm flipH="1">
            <a:off x="1397186" y="2031361"/>
            <a:ext cx="475838" cy="47546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73" y="2148330"/>
            <a:ext cx="1037814" cy="28185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629283" y="6193411"/>
            <a:ext cx="744791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spc="-5" dirty="0" smtClean="0">
                <a:latin typeface="Arial MT"/>
                <a:cs typeface="Arial MT"/>
              </a:rPr>
              <a:t>*The </a:t>
            </a:r>
            <a:r>
              <a:rPr lang="en-US" sz="700" spc="-5" dirty="0">
                <a:latin typeface="Arial MT"/>
                <a:cs typeface="Arial MT"/>
              </a:rPr>
              <a:t>list of e-marketplaces can be found at DGF website: </a:t>
            </a:r>
            <a:r>
              <a:rPr lang="en-US" sz="700" u="sng" spc="-5" dirty="0">
                <a:latin typeface="Arial MT"/>
                <a:cs typeface="Arial MT"/>
              </a:rPr>
              <a:t>https://www.fg.gov.ua/aktivi-bankiv/prodazh-aktiviv/informatsiya/organizatori-vidkritikh-torgiv</a:t>
            </a:r>
            <a:endParaRPr lang="uk-UA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33693" cy="3921551"/>
          </a:xfrm>
          <a:prstGeom prst="rect">
            <a:avLst/>
          </a:prstGeom>
        </p:spPr>
      </p:pic>
      <p:sp>
        <p:nvSpPr>
          <p:cNvPr id="74" name="object 2"/>
          <p:cNvSpPr txBox="1"/>
          <p:nvPr/>
        </p:nvSpPr>
        <p:spPr>
          <a:xfrm>
            <a:off x="9014206" y="630580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75" name="object 3"/>
          <p:cNvGrpSpPr/>
          <p:nvPr/>
        </p:nvGrpSpPr>
        <p:grpSpPr>
          <a:xfrm>
            <a:off x="5182870" y="1415541"/>
            <a:ext cx="3924935" cy="1306830"/>
            <a:chOff x="5182870" y="1415541"/>
            <a:chExt cx="3924935" cy="1306830"/>
          </a:xfrm>
        </p:grpSpPr>
        <p:sp>
          <p:nvSpPr>
            <p:cNvPr id="76" name="object 4"/>
            <p:cNvSpPr/>
            <p:nvPr/>
          </p:nvSpPr>
          <p:spPr>
            <a:xfrm>
              <a:off x="5189220" y="1421891"/>
              <a:ext cx="3912235" cy="1294130"/>
            </a:xfrm>
            <a:custGeom>
              <a:avLst/>
              <a:gdLst/>
              <a:ahLst/>
              <a:cxnLst/>
              <a:rect l="l" t="t" r="r" b="b"/>
              <a:pathLst>
                <a:path w="3912234" h="1294130">
                  <a:moveTo>
                    <a:pt x="0" y="1293876"/>
                  </a:moveTo>
                  <a:lnTo>
                    <a:pt x="3912108" y="1293876"/>
                  </a:lnTo>
                  <a:lnTo>
                    <a:pt x="3912108" y="0"/>
                  </a:lnTo>
                  <a:lnTo>
                    <a:pt x="0" y="0"/>
                  </a:lnTo>
                  <a:lnTo>
                    <a:pt x="0" y="1293876"/>
                  </a:lnTo>
                  <a:close/>
                </a:path>
              </a:pathLst>
            </a:custGeom>
            <a:ln w="12192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993" y="1767839"/>
              <a:ext cx="410148" cy="428243"/>
            </a:xfrm>
            <a:prstGeom prst="rect">
              <a:avLst/>
            </a:prstGeom>
          </p:spPr>
        </p:pic>
      </p:grpSp>
      <p:sp>
        <p:nvSpPr>
          <p:cNvPr id="78" name="object 6"/>
          <p:cNvSpPr txBox="1"/>
          <p:nvPr/>
        </p:nvSpPr>
        <p:spPr>
          <a:xfrm>
            <a:off x="5486400" y="1454023"/>
            <a:ext cx="3426460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>
              <a:spcBef>
                <a:spcPts val="290"/>
              </a:spcBef>
            </a:pPr>
            <a:r>
              <a:rPr lang="en-US" sz="1000" b="1" spc="-5" dirty="0">
                <a:latin typeface="Arial"/>
                <a:cs typeface="Arial"/>
              </a:rPr>
              <a:t>Guarantee fee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5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latin typeface="Arial"/>
                <a:cs typeface="Arial"/>
              </a:rPr>
              <a:t>         </a:t>
            </a:r>
            <a:r>
              <a:rPr sz="900" dirty="0" smtClean="0">
                <a:latin typeface="Arial MT"/>
                <a:cs typeface="Arial MT"/>
              </a:rPr>
              <a:t>To</a:t>
            </a:r>
            <a:r>
              <a:rPr sz="900" spc="-20" dirty="0" smtClean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participate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the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open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auction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potential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15" dirty="0">
                <a:latin typeface="Arial MT"/>
                <a:cs typeface="Arial MT"/>
              </a:rPr>
              <a:t>buyer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spc="-10" dirty="0" smtClean="0">
                <a:latin typeface="Arial MT"/>
                <a:cs typeface="Arial MT"/>
              </a:rPr>
              <a:t>has</a:t>
            </a:r>
            <a:r>
              <a:rPr lang="ru-RU" sz="900" spc="-10" dirty="0" smtClean="0">
                <a:latin typeface="Arial MT"/>
                <a:cs typeface="Arial MT"/>
              </a:rPr>
              <a:t> </a:t>
            </a:r>
            <a:r>
              <a:rPr lang="en-US" sz="900" spc="-10" dirty="0" smtClean="0">
                <a:latin typeface="Arial MT"/>
                <a:cs typeface="Arial MT"/>
              </a:rPr>
              <a:t>to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79" name="object 7"/>
          <p:cNvSpPr txBox="1"/>
          <p:nvPr/>
        </p:nvSpPr>
        <p:spPr>
          <a:xfrm>
            <a:off x="5785412" y="1858030"/>
            <a:ext cx="3356301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spcBef>
                <a:spcPts val="95"/>
              </a:spcBef>
            </a:pPr>
            <a:r>
              <a:rPr sz="900" spc="-5" dirty="0" smtClean="0">
                <a:latin typeface="Arial MT"/>
                <a:cs typeface="Arial MT"/>
              </a:rPr>
              <a:t>transfer </a:t>
            </a:r>
            <a:r>
              <a:rPr sz="900" spc="-5" dirty="0">
                <a:latin typeface="Arial MT"/>
                <a:cs typeface="Arial MT"/>
              </a:rPr>
              <a:t>a </a:t>
            </a:r>
            <a:r>
              <a:rPr lang="en-US" sz="900" b="1" spc="-5" dirty="0" smtClean="0">
                <a:latin typeface="Arial"/>
                <a:cs typeface="Arial"/>
              </a:rPr>
              <a:t>guarantee fee </a:t>
            </a:r>
            <a:r>
              <a:rPr sz="900" b="1" spc="-5" dirty="0" smtClean="0">
                <a:latin typeface="Arial"/>
                <a:cs typeface="Arial"/>
              </a:rPr>
              <a:t>of </a:t>
            </a:r>
            <a:r>
              <a:rPr lang="ru-RU" sz="900" b="1" spc="-5" dirty="0" smtClean="0">
                <a:latin typeface="Arial"/>
                <a:cs typeface="Arial"/>
              </a:rPr>
              <a:t>10</a:t>
            </a:r>
            <a:r>
              <a:rPr sz="900" b="1" spc="-5" dirty="0" smtClean="0">
                <a:latin typeface="Arial"/>
                <a:cs typeface="Arial"/>
              </a:rPr>
              <a:t>%</a:t>
            </a:r>
            <a:r>
              <a:rPr sz="900" b="1" spc="-7" baseline="25641" dirty="0" smtClean="0">
                <a:latin typeface="Arial"/>
                <a:cs typeface="Arial"/>
              </a:rPr>
              <a:t>1</a:t>
            </a:r>
            <a:r>
              <a:rPr sz="900" b="1" baseline="25641" dirty="0" smtClean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of initial </a:t>
            </a:r>
            <a:r>
              <a:rPr sz="900" b="1" spc="-5" dirty="0" smtClean="0">
                <a:latin typeface="Arial"/>
                <a:cs typeface="Arial"/>
              </a:rPr>
              <a:t>price</a:t>
            </a:r>
            <a:r>
              <a:rPr lang="en-US" sz="900" b="1" spc="-5" dirty="0" smtClean="0">
                <a:latin typeface="Arial"/>
                <a:cs typeface="Arial"/>
              </a:rPr>
              <a:t> </a:t>
            </a:r>
            <a:r>
              <a:rPr sz="900" b="1" spc="-5" dirty="0" smtClean="0">
                <a:latin typeface="Arial"/>
                <a:cs typeface="Arial"/>
              </a:rPr>
              <a:t>of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the asset </a:t>
            </a:r>
            <a:r>
              <a:rPr sz="900" spc="-5" dirty="0">
                <a:latin typeface="Arial MT"/>
                <a:cs typeface="Arial MT"/>
              </a:rPr>
              <a:t>to the bank account of the </a:t>
            </a:r>
            <a:r>
              <a:rPr sz="900" spc="-5" dirty="0" smtClean="0">
                <a:latin typeface="Arial MT"/>
                <a:cs typeface="Arial MT"/>
              </a:rPr>
              <a:t>e-marketplace</a:t>
            </a:r>
            <a:r>
              <a:rPr sz="900" dirty="0" smtClean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(bank account details are </a:t>
            </a:r>
            <a:r>
              <a:rPr sz="900" spc="-10" dirty="0">
                <a:latin typeface="Arial MT"/>
                <a:cs typeface="Arial MT"/>
              </a:rPr>
              <a:t>available </a:t>
            </a:r>
            <a:r>
              <a:rPr lang="en-US" sz="900" spc="-10" dirty="0" smtClean="0">
                <a:latin typeface="Arial MT"/>
                <a:cs typeface="Arial MT"/>
              </a:rPr>
              <a:t>at</a:t>
            </a:r>
            <a:r>
              <a:rPr sz="900" spc="-5" dirty="0" smtClean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each </a:t>
            </a:r>
            <a:r>
              <a:rPr sz="900" dirty="0" smtClean="0">
                <a:latin typeface="Arial MT"/>
                <a:cs typeface="Arial MT"/>
              </a:rPr>
              <a:t>marketplace</a:t>
            </a:r>
            <a:r>
              <a:rPr lang="en-US" sz="900" dirty="0" smtClean="0">
                <a:latin typeface="Arial MT"/>
                <a:cs typeface="Arial MT"/>
              </a:rPr>
              <a:t>, </a:t>
            </a:r>
            <a:r>
              <a:rPr lang="en-US" sz="900" dirty="0" err="1" smtClean="0">
                <a:latin typeface="Arial MT"/>
                <a:cs typeface="Arial MT"/>
              </a:rPr>
              <a:t>Prozorro</a:t>
            </a:r>
            <a:r>
              <a:rPr lang="en-US" sz="900" dirty="0" smtClean="0">
                <a:latin typeface="Arial MT"/>
                <a:cs typeface="Arial MT"/>
              </a:rPr>
              <a:t> and DGF websites</a:t>
            </a:r>
            <a:r>
              <a:rPr sz="900" spc="-5" dirty="0" smtClean="0">
                <a:latin typeface="Arial MT"/>
                <a:cs typeface="Arial MT"/>
              </a:rPr>
              <a:t>).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80" name="object 8"/>
          <p:cNvSpPr txBox="1"/>
          <p:nvPr/>
        </p:nvSpPr>
        <p:spPr>
          <a:xfrm>
            <a:off x="5262048" y="2364809"/>
            <a:ext cx="386067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900" spc="-5" dirty="0" smtClean="0">
                <a:latin typeface="Arial MT"/>
                <a:cs typeface="Arial MT"/>
              </a:rPr>
              <a:t>Guarantee fees </a:t>
            </a:r>
            <a:r>
              <a:rPr sz="900" spc="-5" dirty="0" smtClean="0">
                <a:latin typeface="Arial MT"/>
                <a:cs typeface="Arial MT"/>
              </a:rPr>
              <a:t>are </a:t>
            </a:r>
            <a:r>
              <a:rPr sz="900" spc="-5" dirty="0">
                <a:latin typeface="Arial MT"/>
                <a:cs typeface="Arial MT"/>
              </a:rPr>
              <a:t>returned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to </a:t>
            </a:r>
            <a:r>
              <a:rPr sz="900" spc="-1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participants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who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are not </a:t>
            </a:r>
            <a:r>
              <a:rPr sz="900" spc="-26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announced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as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winner.</a:t>
            </a:r>
            <a:endParaRPr sz="900" dirty="0">
              <a:latin typeface="Arial MT"/>
              <a:cs typeface="Arial MT"/>
            </a:endParaRPr>
          </a:p>
        </p:txBody>
      </p:sp>
      <p:grpSp>
        <p:nvGrpSpPr>
          <p:cNvPr id="81" name="object 9"/>
          <p:cNvGrpSpPr/>
          <p:nvPr/>
        </p:nvGrpSpPr>
        <p:grpSpPr>
          <a:xfrm>
            <a:off x="816610" y="1430782"/>
            <a:ext cx="2004695" cy="1270000"/>
            <a:chOff x="816610" y="1430782"/>
            <a:chExt cx="2004695" cy="1270000"/>
          </a:xfrm>
        </p:grpSpPr>
        <p:sp>
          <p:nvSpPr>
            <p:cNvPr id="82" name="object 10"/>
            <p:cNvSpPr/>
            <p:nvPr/>
          </p:nvSpPr>
          <p:spPr>
            <a:xfrm>
              <a:off x="822960" y="1437132"/>
              <a:ext cx="1991995" cy="1257300"/>
            </a:xfrm>
            <a:custGeom>
              <a:avLst/>
              <a:gdLst/>
              <a:ahLst/>
              <a:cxnLst/>
              <a:rect l="l" t="t" r="r" b="b"/>
              <a:pathLst>
                <a:path w="1991995" h="1257300">
                  <a:moveTo>
                    <a:pt x="1813178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1813178" y="1257300"/>
                  </a:lnTo>
                  <a:lnTo>
                    <a:pt x="1991867" y="628650"/>
                  </a:lnTo>
                  <a:lnTo>
                    <a:pt x="181317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1"/>
            <p:cNvSpPr/>
            <p:nvPr/>
          </p:nvSpPr>
          <p:spPr>
            <a:xfrm>
              <a:off x="822960" y="1437132"/>
              <a:ext cx="1991995" cy="1257300"/>
            </a:xfrm>
            <a:custGeom>
              <a:avLst/>
              <a:gdLst/>
              <a:ahLst/>
              <a:cxnLst/>
              <a:rect l="l" t="t" r="r" b="b"/>
              <a:pathLst>
                <a:path w="1991995" h="1257300">
                  <a:moveTo>
                    <a:pt x="0" y="0"/>
                  </a:moveTo>
                  <a:lnTo>
                    <a:pt x="1813178" y="0"/>
                  </a:lnTo>
                  <a:lnTo>
                    <a:pt x="1991867" y="628650"/>
                  </a:lnTo>
                  <a:lnTo>
                    <a:pt x="1813178" y="1257300"/>
                  </a:lnTo>
                  <a:lnTo>
                    <a:pt x="0" y="12573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33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2"/>
            <p:cNvSpPr/>
            <p:nvPr/>
          </p:nvSpPr>
          <p:spPr>
            <a:xfrm>
              <a:off x="1042416" y="1871472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4">
                  <a:moveTo>
                    <a:pt x="248158" y="0"/>
                  </a:moveTo>
                  <a:lnTo>
                    <a:pt x="33909" y="0"/>
                  </a:lnTo>
                  <a:lnTo>
                    <a:pt x="20600" y="2619"/>
                  </a:lnTo>
                  <a:lnTo>
                    <a:pt x="9834" y="9810"/>
                  </a:lnTo>
                  <a:lnTo>
                    <a:pt x="2628" y="20573"/>
                  </a:lnTo>
                  <a:lnTo>
                    <a:pt x="0" y="33908"/>
                  </a:lnTo>
                  <a:lnTo>
                    <a:pt x="0" y="248157"/>
                  </a:lnTo>
                  <a:lnTo>
                    <a:pt x="2628" y="261711"/>
                  </a:lnTo>
                  <a:lnTo>
                    <a:pt x="9834" y="272954"/>
                  </a:lnTo>
                  <a:lnTo>
                    <a:pt x="20600" y="280626"/>
                  </a:lnTo>
                  <a:lnTo>
                    <a:pt x="33909" y="283463"/>
                  </a:lnTo>
                  <a:lnTo>
                    <a:pt x="248158" y="283463"/>
                  </a:lnTo>
                  <a:lnTo>
                    <a:pt x="261711" y="280626"/>
                  </a:lnTo>
                  <a:lnTo>
                    <a:pt x="272954" y="272954"/>
                  </a:lnTo>
                  <a:lnTo>
                    <a:pt x="280626" y="261711"/>
                  </a:lnTo>
                  <a:lnTo>
                    <a:pt x="283464" y="248157"/>
                  </a:lnTo>
                  <a:lnTo>
                    <a:pt x="283464" y="33908"/>
                  </a:lnTo>
                  <a:lnTo>
                    <a:pt x="280626" y="20573"/>
                  </a:lnTo>
                  <a:lnTo>
                    <a:pt x="272954" y="9810"/>
                  </a:lnTo>
                  <a:lnTo>
                    <a:pt x="261711" y="2619"/>
                  </a:lnTo>
                  <a:lnTo>
                    <a:pt x="24815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3"/>
            <p:cNvSpPr/>
            <p:nvPr/>
          </p:nvSpPr>
          <p:spPr>
            <a:xfrm>
              <a:off x="923544" y="1927860"/>
              <a:ext cx="521334" cy="355600"/>
            </a:xfrm>
            <a:custGeom>
              <a:avLst/>
              <a:gdLst/>
              <a:ahLst/>
              <a:cxnLst/>
              <a:rect l="l" t="t" r="r" b="b"/>
              <a:pathLst>
                <a:path w="521334" h="355600">
                  <a:moveTo>
                    <a:pt x="496824" y="0"/>
                  </a:moveTo>
                  <a:lnTo>
                    <a:pt x="24434" y="0"/>
                  </a:lnTo>
                  <a:lnTo>
                    <a:pt x="14889" y="1920"/>
                  </a:lnTo>
                  <a:lnTo>
                    <a:pt x="7126" y="7175"/>
                  </a:lnTo>
                  <a:lnTo>
                    <a:pt x="1908" y="15001"/>
                  </a:lnTo>
                  <a:lnTo>
                    <a:pt x="0" y="24637"/>
                  </a:lnTo>
                  <a:lnTo>
                    <a:pt x="0" y="330453"/>
                  </a:lnTo>
                  <a:lnTo>
                    <a:pt x="1908" y="340090"/>
                  </a:lnTo>
                  <a:lnTo>
                    <a:pt x="7126" y="347916"/>
                  </a:lnTo>
                  <a:lnTo>
                    <a:pt x="14889" y="353171"/>
                  </a:lnTo>
                  <a:lnTo>
                    <a:pt x="24434" y="355091"/>
                  </a:lnTo>
                  <a:lnTo>
                    <a:pt x="496824" y="355091"/>
                  </a:lnTo>
                  <a:lnTo>
                    <a:pt x="506313" y="353171"/>
                  </a:lnTo>
                  <a:lnTo>
                    <a:pt x="514064" y="347916"/>
                  </a:lnTo>
                  <a:lnTo>
                    <a:pt x="519291" y="340090"/>
                  </a:lnTo>
                  <a:lnTo>
                    <a:pt x="521208" y="330453"/>
                  </a:lnTo>
                  <a:lnTo>
                    <a:pt x="521208" y="24637"/>
                  </a:lnTo>
                  <a:lnTo>
                    <a:pt x="519291" y="15001"/>
                  </a:lnTo>
                  <a:lnTo>
                    <a:pt x="514064" y="7175"/>
                  </a:lnTo>
                  <a:lnTo>
                    <a:pt x="506313" y="1920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4"/>
            <p:cNvSpPr/>
            <p:nvPr/>
          </p:nvSpPr>
          <p:spPr>
            <a:xfrm>
              <a:off x="911352" y="1917191"/>
              <a:ext cx="546100" cy="376555"/>
            </a:xfrm>
            <a:custGeom>
              <a:avLst/>
              <a:gdLst/>
              <a:ahLst/>
              <a:cxnLst/>
              <a:rect l="l" t="t" r="r" b="b"/>
              <a:pathLst>
                <a:path w="546100" h="376555">
                  <a:moveTo>
                    <a:pt x="239268" y="54864"/>
                  </a:moveTo>
                  <a:lnTo>
                    <a:pt x="57912" y="54864"/>
                  </a:lnTo>
                  <a:lnTo>
                    <a:pt x="57912" y="254508"/>
                  </a:lnTo>
                  <a:lnTo>
                    <a:pt x="239268" y="254508"/>
                  </a:lnTo>
                  <a:lnTo>
                    <a:pt x="239268" y="54864"/>
                  </a:lnTo>
                  <a:close/>
                </a:path>
                <a:path w="546100" h="376555">
                  <a:moveTo>
                    <a:pt x="545592" y="35433"/>
                  </a:moveTo>
                  <a:lnTo>
                    <a:pt x="542912" y="21844"/>
                  </a:lnTo>
                  <a:lnTo>
                    <a:pt x="535533" y="10579"/>
                  </a:lnTo>
                  <a:lnTo>
                    <a:pt x="524319" y="2857"/>
                  </a:lnTo>
                  <a:lnTo>
                    <a:pt x="523748" y="2743"/>
                  </a:lnTo>
                  <a:lnTo>
                    <a:pt x="523748" y="28702"/>
                  </a:lnTo>
                  <a:lnTo>
                    <a:pt x="523748" y="349123"/>
                  </a:lnTo>
                  <a:lnTo>
                    <a:pt x="518287" y="354584"/>
                  </a:lnTo>
                  <a:lnTo>
                    <a:pt x="28638" y="354584"/>
                  </a:lnTo>
                  <a:lnTo>
                    <a:pt x="21818" y="349123"/>
                  </a:lnTo>
                  <a:lnTo>
                    <a:pt x="21818" y="28702"/>
                  </a:lnTo>
                  <a:lnTo>
                    <a:pt x="28638" y="21844"/>
                  </a:lnTo>
                  <a:lnTo>
                    <a:pt x="518287" y="21844"/>
                  </a:lnTo>
                  <a:lnTo>
                    <a:pt x="523748" y="28702"/>
                  </a:lnTo>
                  <a:lnTo>
                    <a:pt x="523748" y="2743"/>
                  </a:lnTo>
                  <a:lnTo>
                    <a:pt x="510159" y="0"/>
                  </a:lnTo>
                  <a:lnTo>
                    <a:pt x="35458" y="0"/>
                  </a:lnTo>
                  <a:lnTo>
                    <a:pt x="21856" y="2857"/>
                  </a:lnTo>
                  <a:lnTo>
                    <a:pt x="10566" y="10579"/>
                  </a:lnTo>
                  <a:lnTo>
                    <a:pt x="2844" y="21869"/>
                  </a:lnTo>
                  <a:lnTo>
                    <a:pt x="0" y="35433"/>
                  </a:lnTo>
                  <a:lnTo>
                    <a:pt x="0" y="340995"/>
                  </a:lnTo>
                  <a:lnTo>
                    <a:pt x="2857" y="354584"/>
                  </a:lnTo>
                  <a:lnTo>
                    <a:pt x="10566" y="365861"/>
                  </a:lnTo>
                  <a:lnTo>
                    <a:pt x="21856" y="373583"/>
                  </a:lnTo>
                  <a:lnTo>
                    <a:pt x="35458" y="376428"/>
                  </a:lnTo>
                  <a:lnTo>
                    <a:pt x="510159" y="376428"/>
                  </a:lnTo>
                  <a:lnTo>
                    <a:pt x="524319" y="373583"/>
                  </a:lnTo>
                  <a:lnTo>
                    <a:pt x="535533" y="365861"/>
                  </a:lnTo>
                  <a:lnTo>
                    <a:pt x="542912" y="354584"/>
                  </a:lnTo>
                  <a:lnTo>
                    <a:pt x="545592" y="340995"/>
                  </a:lnTo>
                  <a:lnTo>
                    <a:pt x="545592" y="35433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5"/>
            <p:cNvSpPr/>
            <p:nvPr/>
          </p:nvSpPr>
          <p:spPr>
            <a:xfrm>
              <a:off x="982980" y="1991868"/>
              <a:ext cx="152400" cy="160020"/>
            </a:xfrm>
            <a:custGeom>
              <a:avLst/>
              <a:gdLst/>
              <a:ahLst/>
              <a:cxnLst/>
              <a:rect l="l" t="t" r="r" b="b"/>
              <a:pathLst>
                <a:path w="152400" h="160019">
                  <a:moveTo>
                    <a:pt x="76885" y="0"/>
                  </a:moveTo>
                  <a:lnTo>
                    <a:pt x="61395" y="2901"/>
                  </a:lnTo>
                  <a:lnTo>
                    <a:pt x="48739" y="11017"/>
                  </a:lnTo>
                  <a:lnTo>
                    <a:pt x="40202" y="23467"/>
                  </a:lnTo>
                  <a:lnTo>
                    <a:pt x="37071" y="39370"/>
                  </a:lnTo>
                  <a:lnTo>
                    <a:pt x="39023" y="54181"/>
                  </a:lnTo>
                  <a:lnTo>
                    <a:pt x="44451" y="67468"/>
                  </a:lnTo>
                  <a:lnTo>
                    <a:pt x="52710" y="78232"/>
                  </a:lnTo>
                  <a:lnTo>
                    <a:pt x="63157" y="85471"/>
                  </a:lnTo>
                  <a:lnTo>
                    <a:pt x="63157" y="100330"/>
                  </a:lnTo>
                  <a:lnTo>
                    <a:pt x="34965" y="105263"/>
                  </a:lnTo>
                  <a:lnTo>
                    <a:pt x="16814" y="115125"/>
                  </a:lnTo>
                  <a:lnTo>
                    <a:pt x="6389" y="128797"/>
                  </a:lnTo>
                  <a:lnTo>
                    <a:pt x="1371" y="145161"/>
                  </a:lnTo>
                  <a:lnTo>
                    <a:pt x="0" y="147828"/>
                  </a:lnTo>
                  <a:lnTo>
                    <a:pt x="0" y="160020"/>
                  </a:lnTo>
                  <a:lnTo>
                    <a:pt x="152400" y="160020"/>
                  </a:lnTo>
                  <a:lnTo>
                    <a:pt x="152400" y="146431"/>
                  </a:lnTo>
                  <a:lnTo>
                    <a:pt x="151028" y="143764"/>
                  </a:lnTo>
                  <a:lnTo>
                    <a:pt x="146010" y="127619"/>
                  </a:lnTo>
                  <a:lnTo>
                    <a:pt x="135585" y="114427"/>
                  </a:lnTo>
                  <a:lnTo>
                    <a:pt x="117434" y="105044"/>
                  </a:lnTo>
                  <a:lnTo>
                    <a:pt x="89242" y="100330"/>
                  </a:lnTo>
                  <a:lnTo>
                    <a:pt x="89242" y="85471"/>
                  </a:lnTo>
                  <a:lnTo>
                    <a:pt x="99689" y="78232"/>
                  </a:lnTo>
                  <a:lnTo>
                    <a:pt x="107948" y="67468"/>
                  </a:lnTo>
                  <a:lnTo>
                    <a:pt x="113376" y="54181"/>
                  </a:lnTo>
                  <a:lnTo>
                    <a:pt x="115328" y="39370"/>
                  </a:lnTo>
                  <a:lnTo>
                    <a:pt x="112411" y="23467"/>
                  </a:lnTo>
                  <a:lnTo>
                    <a:pt x="104346" y="11017"/>
                  </a:lnTo>
                  <a:lnTo>
                    <a:pt x="92161" y="2901"/>
                  </a:lnTo>
                  <a:lnTo>
                    <a:pt x="76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6"/>
            <p:cNvSpPr/>
            <p:nvPr/>
          </p:nvSpPr>
          <p:spPr>
            <a:xfrm>
              <a:off x="967740" y="1973579"/>
              <a:ext cx="433070" cy="259079"/>
            </a:xfrm>
            <a:custGeom>
              <a:avLst/>
              <a:gdLst/>
              <a:ahLst/>
              <a:cxnLst/>
              <a:rect l="l" t="t" r="r" b="b"/>
              <a:pathLst>
                <a:path w="433069" h="259080">
                  <a:moveTo>
                    <a:pt x="432816" y="237744"/>
                  </a:moveTo>
                  <a:lnTo>
                    <a:pt x="0" y="237744"/>
                  </a:lnTo>
                  <a:lnTo>
                    <a:pt x="0" y="259080"/>
                  </a:lnTo>
                  <a:lnTo>
                    <a:pt x="432816" y="259080"/>
                  </a:lnTo>
                  <a:lnTo>
                    <a:pt x="432816" y="237744"/>
                  </a:lnTo>
                  <a:close/>
                </a:path>
                <a:path w="433069" h="259080">
                  <a:moveTo>
                    <a:pt x="432816" y="178308"/>
                  </a:moveTo>
                  <a:lnTo>
                    <a:pt x="222504" y="178308"/>
                  </a:lnTo>
                  <a:lnTo>
                    <a:pt x="222504" y="199644"/>
                  </a:lnTo>
                  <a:lnTo>
                    <a:pt x="432816" y="199644"/>
                  </a:lnTo>
                  <a:lnTo>
                    <a:pt x="432816" y="178308"/>
                  </a:lnTo>
                  <a:close/>
                </a:path>
                <a:path w="433069" h="259080">
                  <a:moveTo>
                    <a:pt x="432816" y="120396"/>
                  </a:moveTo>
                  <a:lnTo>
                    <a:pt x="222504" y="120396"/>
                  </a:lnTo>
                  <a:lnTo>
                    <a:pt x="222504" y="140208"/>
                  </a:lnTo>
                  <a:lnTo>
                    <a:pt x="432816" y="140208"/>
                  </a:lnTo>
                  <a:lnTo>
                    <a:pt x="432816" y="120396"/>
                  </a:lnTo>
                  <a:close/>
                </a:path>
                <a:path w="433069" h="259080">
                  <a:moveTo>
                    <a:pt x="432816" y="59436"/>
                  </a:moveTo>
                  <a:lnTo>
                    <a:pt x="222504" y="59436"/>
                  </a:lnTo>
                  <a:lnTo>
                    <a:pt x="222504" y="82296"/>
                  </a:lnTo>
                  <a:lnTo>
                    <a:pt x="432816" y="82296"/>
                  </a:lnTo>
                  <a:lnTo>
                    <a:pt x="432816" y="59436"/>
                  </a:lnTo>
                  <a:close/>
                </a:path>
                <a:path w="433069" h="259080">
                  <a:moveTo>
                    <a:pt x="432816" y="0"/>
                  </a:moveTo>
                  <a:lnTo>
                    <a:pt x="222504" y="0"/>
                  </a:lnTo>
                  <a:lnTo>
                    <a:pt x="222504" y="22860"/>
                  </a:lnTo>
                  <a:lnTo>
                    <a:pt x="432816" y="22860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7"/>
            <p:cNvSpPr/>
            <p:nvPr/>
          </p:nvSpPr>
          <p:spPr>
            <a:xfrm>
              <a:off x="1168908" y="1889760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41" y="0"/>
                  </a:moveTo>
                  <a:lnTo>
                    <a:pt x="7162" y="0"/>
                  </a:lnTo>
                  <a:lnTo>
                    <a:pt x="0" y="7112"/>
                  </a:lnTo>
                  <a:lnTo>
                    <a:pt x="0" y="16001"/>
                  </a:lnTo>
                  <a:lnTo>
                    <a:pt x="0" y="24891"/>
                  </a:lnTo>
                  <a:lnTo>
                    <a:pt x="7162" y="32003"/>
                  </a:lnTo>
                  <a:lnTo>
                    <a:pt x="24841" y="32003"/>
                  </a:lnTo>
                  <a:lnTo>
                    <a:pt x="32003" y="24891"/>
                  </a:lnTo>
                  <a:lnTo>
                    <a:pt x="32003" y="7112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18"/>
          <p:cNvSpPr txBox="1"/>
          <p:nvPr/>
        </p:nvSpPr>
        <p:spPr>
          <a:xfrm>
            <a:off x="1155903" y="1420774"/>
            <a:ext cx="1430020" cy="9688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Register</a:t>
            </a:r>
            <a:endParaRPr sz="1000" dirty="0">
              <a:latin typeface="Arial"/>
              <a:cs typeface="Arial"/>
            </a:endParaRPr>
          </a:p>
          <a:p>
            <a:pPr marL="470534" marR="5080">
              <a:lnSpc>
                <a:spcPct val="100000"/>
              </a:lnSpc>
              <a:spcBef>
                <a:spcPts val="259"/>
              </a:spcBef>
            </a:pPr>
            <a:endParaRPr lang="en-US" sz="900" spc="-5" dirty="0" smtClean="0">
              <a:solidFill>
                <a:srgbClr val="FFFFFF"/>
              </a:solidFill>
              <a:latin typeface="Arial MT"/>
              <a:cs typeface="Arial MT"/>
            </a:endParaRPr>
          </a:p>
          <a:p>
            <a:pPr marL="470534" marR="5080">
              <a:lnSpc>
                <a:spcPct val="100000"/>
              </a:lnSpc>
              <a:spcBef>
                <a:spcPts val="259"/>
              </a:spcBef>
            </a:pPr>
            <a:r>
              <a:rPr sz="900" spc="-5" dirty="0" smtClean="0">
                <a:solidFill>
                  <a:srgbClr val="FFFFFF"/>
                </a:solidFill>
                <a:latin typeface="Arial MT"/>
                <a:cs typeface="Arial MT"/>
              </a:rPr>
              <a:t>Register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on any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e-marketplace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(please</a:t>
            </a:r>
            <a:r>
              <a:rPr sz="9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see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 smtClean="0">
                <a:solidFill>
                  <a:srgbClr val="FFFFFF"/>
                </a:solidFill>
                <a:latin typeface="Arial MT"/>
                <a:cs typeface="Arial MT"/>
              </a:rPr>
              <a:t>list</a:t>
            </a:r>
            <a:r>
              <a:rPr lang="en-US" sz="900" spc="-5" dirty="0" smtClean="0">
                <a:solidFill>
                  <a:srgbClr val="FFFFFF"/>
                </a:solidFill>
                <a:latin typeface="Arial MT"/>
                <a:cs typeface="Arial MT"/>
              </a:rPr>
              <a:t> at DGF website)</a:t>
            </a:r>
            <a:endParaRPr sz="900" dirty="0">
              <a:latin typeface="Arial MT"/>
              <a:cs typeface="Arial MT"/>
            </a:endParaRPr>
          </a:p>
        </p:txBody>
      </p:sp>
      <p:graphicFrame>
        <p:nvGraphicFramePr>
          <p:cNvPr id="92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03597"/>
              </p:ext>
            </p:extLst>
          </p:nvPr>
        </p:nvGraphicFramePr>
        <p:xfrm>
          <a:off x="5189220" y="4483608"/>
          <a:ext cx="3896995" cy="174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A2A0"/>
                      </a:solidFill>
                      <a:prstDash val="solid"/>
                    </a:lnL>
                    <a:lnT w="12700">
                      <a:solidFill>
                        <a:srgbClr val="00A2A0"/>
                      </a:solidFill>
                      <a:prstDash val="solid"/>
                    </a:lnT>
                    <a:solidFill>
                      <a:srgbClr val="43AF2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Sign the sales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agreement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make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payment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R w="12700">
                      <a:solidFill>
                        <a:srgbClr val="00A2A0"/>
                      </a:solidFill>
                      <a:prstDash val="solid"/>
                    </a:lnR>
                    <a:lnT w="12700">
                      <a:solidFill>
                        <a:srgbClr val="00A2A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99">
                <a:tc gridSpan="2">
                  <a:txBody>
                    <a:bodyPr/>
                    <a:lstStyle/>
                    <a:p>
                      <a:pPr marL="913130">
                        <a:lnSpc>
                          <a:spcPts val="101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winner</a:t>
                      </a:r>
                      <a:r>
                        <a:rPr sz="9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open auction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given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900" b="1" spc="5" dirty="0" smtClean="0">
                          <a:latin typeface="Arial MT"/>
                          <a:cs typeface="Arial MT"/>
                        </a:rPr>
                        <a:t>18</a:t>
                      </a:r>
                      <a:r>
                        <a:rPr sz="9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days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to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  <a:p>
                      <a:pPr marL="913130" marR="146685">
                        <a:lnSpc>
                          <a:spcPct val="100000"/>
                        </a:lnSpc>
                      </a:pPr>
                      <a:r>
                        <a:rPr lang="en-US" sz="900" spc="-5" dirty="0" smtClean="0">
                          <a:latin typeface="Arial MT"/>
                          <a:cs typeface="Arial MT"/>
                        </a:rPr>
                        <a:t>pay their bid 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9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9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business 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for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signing the sales and purchase </a:t>
                      </a:r>
                      <a:r>
                        <a:rPr sz="900" spc="-26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agreement.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Draft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SPA </a:t>
                      </a:r>
                      <a:r>
                        <a:rPr sz="900" spc="-10" dirty="0" smtClean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public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and can 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90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downloaded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DGF</a:t>
                      </a:r>
                      <a:r>
                        <a:rPr sz="9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web-site</a:t>
                      </a:r>
                      <a:r>
                        <a:rPr lang="en-US" sz="900" spc="-7" baseline="25641" dirty="0" smtClean="0">
                          <a:latin typeface="Arial MT"/>
                          <a:cs typeface="Arial MT"/>
                        </a:rPr>
                        <a:t>2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20" dirty="0" smtClean="0">
                          <a:latin typeface="Arial MT"/>
                          <a:cs typeface="Arial MT"/>
                        </a:rPr>
                        <a:t> </a:t>
                      </a:r>
                      <a:endParaRPr lang="en-US" sz="900" spc="20" dirty="0" smtClean="0">
                        <a:latin typeface="Arial MT"/>
                        <a:cs typeface="Arial MT"/>
                      </a:endParaRPr>
                    </a:p>
                    <a:p>
                      <a:pPr marL="177800" marR="146685" indent="735013">
                        <a:lnSpc>
                          <a:spcPct val="100000"/>
                        </a:lnSpc>
                      </a:pPr>
                      <a:endParaRPr lang="en-US" sz="900" spc="20" dirty="0" smtClean="0">
                        <a:latin typeface="Arial MT"/>
                        <a:cs typeface="Arial MT"/>
                      </a:endParaRPr>
                    </a:p>
                    <a:p>
                      <a:pPr marL="177800" marR="146685" indent="735013">
                        <a:lnSpc>
                          <a:spcPct val="100000"/>
                        </a:lnSpc>
                      </a:pPr>
                      <a:endParaRPr lang="en-US" sz="900" spc="20" dirty="0" smtClean="0">
                        <a:latin typeface="Arial MT"/>
                        <a:cs typeface="Arial MT"/>
                      </a:endParaRPr>
                    </a:p>
                    <a:p>
                      <a:pPr marL="177800" marR="146685" indent="0">
                        <a:lnSpc>
                          <a:spcPct val="100000"/>
                        </a:lnSpc>
                      </a:pPr>
                      <a:r>
                        <a:rPr sz="900" spc="-5" dirty="0" smtClean="0">
                          <a:latin typeface="Arial MT"/>
                          <a:cs typeface="Arial MT"/>
                        </a:rPr>
                        <a:t>If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there is no response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from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 highest bidder or the 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bidder</a:t>
                      </a:r>
                      <a:r>
                        <a:rPr sz="90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refuses to sign the sales contract or 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make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payment,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 second </a:t>
                      </a:r>
                      <a:r>
                        <a:rPr sz="9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highest bidder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announced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winner</a:t>
                      </a:r>
                      <a:r>
                        <a:rPr lang="en-US" sz="900" spc="-7" baseline="25641" dirty="0" smtClean="0">
                          <a:latin typeface="Arial MT"/>
                          <a:cs typeface="Arial MT"/>
                        </a:rPr>
                        <a:t>3</a:t>
                      </a:r>
                      <a:r>
                        <a:rPr sz="900" spc="-5" dirty="0" smtClean="0">
                          <a:latin typeface="Arial MT"/>
                          <a:cs typeface="Arial MT"/>
                        </a:rPr>
                        <a:t>.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A2A0"/>
                      </a:solidFill>
                      <a:prstDash val="solid"/>
                    </a:lnL>
                    <a:lnR w="12700">
                      <a:solidFill>
                        <a:srgbClr val="00A2A0"/>
                      </a:solidFill>
                      <a:prstDash val="solid"/>
                    </a:lnR>
                    <a:lnB w="12700">
                      <a:solidFill>
                        <a:srgbClr val="00A2A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33967"/>
              </p:ext>
            </p:extLst>
          </p:nvPr>
        </p:nvGraphicFramePr>
        <p:xfrm>
          <a:off x="798574" y="4485322"/>
          <a:ext cx="4114800" cy="1748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78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6C1F77"/>
                      </a:solidFill>
                      <a:prstDash val="solid"/>
                    </a:lnL>
                    <a:lnT w="12700">
                      <a:solidFill>
                        <a:srgbClr val="6C1F77"/>
                      </a:solidFill>
                      <a:prstDash val="solid"/>
                    </a:lnT>
                    <a:solidFill>
                      <a:srgbClr val="43AF2A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0" marR="0" marT="59690" marB="0">
                    <a:lnR w="12700">
                      <a:solidFill>
                        <a:srgbClr val="6C1F77"/>
                      </a:solidFill>
                      <a:prstDash val="solid"/>
                    </a:lnR>
                    <a:lnT w="12700">
                      <a:solidFill>
                        <a:srgbClr val="6C1F7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963">
                <a:tc gridSpan="2"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>
                    <a:lnL w="12700">
                      <a:solidFill>
                        <a:srgbClr val="6C1F77"/>
                      </a:solidFill>
                      <a:prstDash val="solid"/>
                    </a:lnL>
                    <a:lnR w="12700">
                      <a:solidFill>
                        <a:srgbClr val="6C1F77"/>
                      </a:solidFill>
                      <a:prstDash val="solid"/>
                    </a:lnR>
                    <a:lnB w="12700">
                      <a:solidFill>
                        <a:srgbClr val="6C1F7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5" name="object 23"/>
          <p:cNvGrpSpPr/>
          <p:nvPr/>
        </p:nvGrpSpPr>
        <p:grpSpPr>
          <a:xfrm>
            <a:off x="5262371" y="5024628"/>
            <a:ext cx="704215" cy="485140"/>
            <a:chOff x="5262371" y="5024628"/>
            <a:chExt cx="704215" cy="485140"/>
          </a:xfrm>
        </p:grpSpPr>
        <p:sp>
          <p:nvSpPr>
            <p:cNvPr id="96" name="object 24"/>
            <p:cNvSpPr/>
            <p:nvPr/>
          </p:nvSpPr>
          <p:spPr>
            <a:xfrm>
              <a:off x="5442242" y="5024628"/>
              <a:ext cx="524510" cy="457200"/>
            </a:xfrm>
            <a:custGeom>
              <a:avLst/>
              <a:gdLst/>
              <a:ahLst/>
              <a:cxnLst/>
              <a:rect l="l" t="t" r="r" b="b"/>
              <a:pathLst>
                <a:path w="524510" h="457200">
                  <a:moveTo>
                    <a:pt x="432777" y="211582"/>
                  </a:moveTo>
                  <a:lnTo>
                    <a:pt x="348602" y="88900"/>
                  </a:lnTo>
                  <a:lnTo>
                    <a:pt x="340067" y="76454"/>
                  </a:lnTo>
                  <a:lnTo>
                    <a:pt x="324573" y="88900"/>
                  </a:lnTo>
                  <a:lnTo>
                    <a:pt x="279742" y="65532"/>
                  </a:lnTo>
                  <a:lnTo>
                    <a:pt x="250380" y="64719"/>
                  </a:lnTo>
                  <a:lnTo>
                    <a:pt x="195656" y="67144"/>
                  </a:lnTo>
                  <a:lnTo>
                    <a:pt x="165442" y="67183"/>
                  </a:lnTo>
                  <a:lnTo>
                    <a:pt x="160997" y="73367"/>
                  </a:lnTo>
                  <a:lnTo>
                    <a:pt x="152069" y="87541"/>
                  </a:lnTo>
                  <a:lnTo>
                    <a:pt x="145186" y="103187"/>
                  </a:lnTo>
                  <a:lnTo>
                    <a:pt x="146900" y="113792"/>
                  </a:lnTo>
                  <a:lnTo>
                    <a:pt x="152996" y="116840"/>
                  </a:lnTo>
                  <a:lnTo>
                    <a:pt x="145249" y="123063"/>
                  </a:lnTo>
                  <a:lnTo>
                    <a:pt x="146900" y="132334"/>
                  </a:lnTo>
                  <a:lnTo>
                    <a:pt x="148704" y="138341"/>
                  </a:lnTo>
                  <a:lnTo>
                    <a:pt x="152082" y="142862"/>
                  </a:lnTo>
                  <a:lnTo>
                    <a:pt x="154025" y="146786"/>
                  </a:lnTo>
                  <a:lnTo>
                    <a:pt x="151472" y="151003"/>
                  </a:lnTo>
                  <a:lnTo>
                    <a:pt x="12407" y="258191"/>
                  </a:lnTo>
                  <a:lnTo>
                    <a:pt x="4013" y="268998"/>
                  </a:lnTo>
                  <a:lnTo>
                    <a:pt x="0" y="281686"/>
                  </a:lnTo>
                  <a:lnTo>
                    <a:pt x="635" y="294665"/>
                  </a:lnTo>
                  <a:lnTo>
                    <a:pt x="6184" y="306324"/>
                  </a:lnTo>
                  <a:lnTo>
                    <a:pt x="11874" y="313385"/>
                  </a:lnTo>
                  <a:lnTo>
                    <a:pt x="19138" y="318236"/>
                  </a:lnTo>
                  <a:lnTo>
                    <a:pt x="27254" y="321043"/>
                  </a:lnTo>
                  <a:lnTo>
                    <a:pt x="35521" y="321945"/>
                  </a:lnTo>
                  <a:lnTo>
                    <a:pt x="29425" y="324993"/>
                  </a:lnTo>
                  <a:lnTo>
                    <a:pt x="22009" y="332270"/>
                  </a:lnTo>
                  <a:lnTo>
                    <a:pt x="20129" y="338797"/>
                  </a:lnTo>
                  <a:lnTo>
                    <a:pt x="22898" y="346202"/>
                  </a:lnTo>
                  <a:lnTo>
                    <a:pt x="29425" y="356108"/>
                  </a:lnTo>
                  <a:lnTo>
                    <a:pt x="38036" y="368058"/>
                  </a:lnTo>
                  <a:lnTo>
                    <a:pt x="47536" y="378396"/>
                  </a:lnTo>
                  <a:lnTo>
                    <a:pt x="57619" y="383794"/>
                  </a:lnTo>
                  <a:lnTo>
                    <a:pt x="68033" y="380873"/>
                  </a:lnTo>
                  <a:lnTo>
                    <a:pt x="68199" y="385241"/>
                  </a:lnTo>
                  <a:lnTo>
                    <a:pt x="70523" y="386384"/>
                  </a:lnTo>
                  <a:lnTo>
                    <a:pt x="74295" y="387502"/>
                  </a:lnTo>
                  <a:lnTo>
                    <a:pt x="78828" y="391795"/>
                  </a:lnTo>
                  <a:lnTo>
                    <a:pt x="87706" y="403567"/>
                  </a:lnTo>
                  <a:lnTo>
                    <a:pt x="97764" y="414909"/>
                  </a:lnTo>
                  <a:lnTo>
                    <a:pt x="108419" y="421309"/>
                  </a:lnTo>
                  <a:lnTo>
                    <a:pt x="119087" y="418211"/>
                  </a:lnTo>
                  <a:lnTo>
                    <a:pt x="122135" y="416687"/>
                  </a:lnTo>
                  <a:lnTo>
                    <a:pt x="122389" y="421487"/>
                  </a:lnTo>
                  <a:lnTo>
                    <a:pt x="126403" y="423672"/>
                  </a:lnTo>
                  <a:lnTo>
                    <a:pt x="132143" y="425869"/>
                  </a:lnTo>
                  <a:lnTo>
                    <a:pt x="137629" y="430657"/>
                  </a:lnTo>
                  <a:lnTo>
                    <a:pt x="145554" y="441718"/>
                  </a:lnTo>
                  <a:lnTo>
                    <a:pt x="153644" y="451612"/>
                  </a:lnTo>
                  <a:lnTo>
                    <a:pt x="162610" y="456844"/>
                  </a:lnTo>
                  <a:lnTo>
                    <a:pt x="173189" y="453898"/>
                  </a:lnTo>
                  <a:lnTo>
                    <a:pt x="221437" y="416687"/>
                  </a:lnTo>
                  <a:lnTo>
                    <a:pt x="267893" y="380873"/>
                  </a:lnTo>
                  <a:lnTo>
                    <a:pt x="352386" y="315722"/>
                  </a:lnTo>
                  <a:lnTo>
                    <a:pt x="384479" y="285203"/>
                  </a:lnTo>
                  <a:lnTo>
                    <a:pt x="404964" y="239522"/>
                  </a:lnTo>
                  <a:lnTo>
                    <a:pt x="411924" y="231889"/>
                  </a:lnTo>
                  <a:lnTo>
                    <a:pt x="421195" y="222656"/>
                  </a:lnTo>
                  <a:lnTo>
                    <a:pt x="429298" y="214858"/>
                  </a:lnTo>
                  <a:lnTo>
                    <a:pt x="432777" y="211582"/>
                  </a:lnTo>
                  <a:close/>
                </a:path>
                <a:path w="524510" h="457200">
                  <a:moveTo>
                    <a:pt x="524217" y="171323"/>
                  </a:moveTo>
                  <a:lnTo>
                    <a:pt x="409790" y="0"/>
                  </a:lnTo>
                  <a:lnTo>
                    <a:pt x="348957" y="46863"/>
                  </a:lnTo>
                  <a:lnTo>
                    <a:pt x="465162" y="216408"/>
                  </a:lnTo>
                  <a:lnTo>
                    <a:pt x="524217" y="171323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5"/>
            <p:cNvSpPr/>
            <p:nvPr/>
          </p:nvSpPr>
          <p:spPr>
            <a:xfrm>
              <a:off x="5366003" y="5100828"/>
              <a:ext cx="433070" cy="394970"/>
            </a:xfrm>
            <a:custGeom>
              <a:avLst/>
              <a:gdLst/>
              <a:ahLst/>
              <a:cxnLst/>
              <a:rect l="l" t="t" r="r" b="b"/>
              <a:pathLst>
                <a:path w="433070" h="394970">
                  <a:moveTo>
                    <a:pt x="92456" y="12446"/>
                  </a:moveTo>
                  <a:lnTo>
                    <a:pt x="0" y="147066"/>
                  </a:lnTo>
                  <a:lnTo>
                    <a:pt x="3492" y="150108"/>
                  </a:lnTo>
                  <a:lnTo>
                    <a:pt x="11747" y="157495"/>
                  </a:lnTo>
                  <a:lnTo>
                    <a:pt x="21431" y="166622"/>
                  </a:lnTo>
                  <a:lnTo>
                    <a:pt x="29210" y="174879"/>
                  </a:lnTo>
                  <a:lnTo>
                    <a:pt x="35946" y="199640"/>
                  </a:lnTo>
                  <a:lnTo>
                    <a:pt x="50434" y="222091"/>
                  </a:lnTo>
                  <a:lnTo>
                    <a:pt x="83185" y="255397"/>
                  </a:lnTo>
                  <a:lnTo>
                    <a:pt x="136189" y="300356"/>
                  </a:lnTo>
                  <a:lnTo>
                    <a:pt x="194230" y="343423"/>
                  </a:lnTo>
                  <a:lnTo>
                    <a:pt x="241008" y="375751"/>
                  </a:lnTo>
                  <a:lnTo>
                    <a:pt x="283765" y="394477"/>
                  </a:lnTo>
                  <a:lnTo>
                    <a:pt x="295352" y="390011"/>
                  </a:lnTo>
                  <a:lnTo>
                    <a:pt x="304926" y="380746"/>
                  </a:lnTo>
                  <a:lnTo>
                    <a:pt x="308713" y="373510"/>
                  </a:lnTo>
                  <a:lnTo>
                    <a:pt x="310737" y="365823"/>
                  </a:lnTo>
                  <a:lnTo>
                    <a:pt x="310999" y="357850"/>
                  </a:lnTo>
                  <a:lnTo>
                    <a:pt x="309499" y="349758"/>
                  </a:lnTo>
                  <a:lnTo>
                    <a:pt x="354128" y="349758"/>
                  </a:lnTo>
                  <a:lnTo>
                    <a:pt x="358901" y="345186"/>
                  </a:lnTo>
                  <a:lnTo>
                    <a:pt x="362616" y="337897"/>
                  </a:lnTo>
                  <a:lnTo>
                    <a:pt x="364617" y="330215"/>
                  </a:lnTo>
                  <a:lnTo>
                    <a:pt x="364902" y="322272"/>
                  </a:lnTo>
                  <a:lnTo>
                    <a:pt x="363765" y="315847"/>
                  </a:lnTo>
                  <a:lnTo>
                    <a:pt x="363474" y="315722"/>
                  </a:lnTo>
                  <a:lnTo>
                    <a:pt x="363474" y="314198"/>
                  </a:lnTo>
                  <a:lnTo>
                    <a:pt x="397898" y="314198"/>
                  </a:lnTo>
                  <a:lnTo>
                    <a:pt x="406526" y="304927"/>
                  </a:lnTo>
                  <a:lnTo>
                    <a:pt x="412527" y="292901"/>
                  </a:lnTo>
                  <a:lnTo>
                    <a:pt x="414051" y="280733"/>
                  </a:lnTo>
                  <a:lnTo>
                    <a:pt x="410670" y="269422"/>
                  </a:lnTo>
                  <a:lnTo>
                    <a:pt x="401955" y="259969"/>
                  </a:lnTo>
                  <a:lnTo>
                    <a:pt x="397383" y="255397"/>
                  </a:lnTo>
                  <a:lnTo>
                    <a:pt x="405411" y="255375"/>
                  </a:lnTo>
                  <a:lnTo>
                    <a:pt x="432577" y="215709"/>
                  </a:lnTo>
                  <a:lnTo>
                    <a:pt x="428111" y="203350"/>
                  </a:lnTo>
                  <a:lnTo>
                    <a:pt x="418846" y="193421"/>
                  </a:lnTo>
                  <a:lnTo>
                    <a:pt x="280288" y="86741"/>
                  </a:lnTo>
                  <a:lnTo>
                    <a:pt x="272542" y="80518"/>
                  </a:lnTo>
                  <a:lnTo>
                    <a:pt x="269494" y="75819"/>
                  </a:lnTo>
                  <a:lnTo>
                    <a:pt x="269494" y="68072"/>
                  </a:lnTo>
                  <a:lnTo>
                    <a:pt x="275603" y="57769"/>
                  </a:lnTo>
                  <a:lnTo>
                    <a:pt x="288369" y="43561"/>
                  </a:lnTo>
                  <a:lnTo>
                    <a:pt x="302873" y="29638"/>
                  </a:lnTo>
                  <a:lnTo>
                    <a:pt x="310543" y="23241"/>
                  </a:lnTo>
                  <a:lnTo>
                    <a:pt x="107823" y="23241"/>
                  </a:lnTo>
                  <a:lnTo>
                    <a:pt x="92456" y="12446"/>
                  </a:lnTo>
                  <a:close/>
                </a:path>
                <a:path w="433070" h="394970">
                  <a:moveTo>
                    <a:pt x="354128" y="349758"/>
                  </a:moveTo>
                  <a:lnTo>
                    <a:pt x="309499" y="349758"/>
                  </a:lnTo>
                  <a:lnTo>
                    <a:pt x="312674" y="352806"/>
                  </a:lnTo>
                  <a:lnTo>
                    <a:pt x="324862" y="358384"/>
                  </a:lnTo>
                  <a:lnTo>
                    <a:pt x="337502" y="358854"/>
                  </a:lnTo>
                  <a:lnTo>
                    <a:pt x="349285" y="354395"/>
                  </a:lnTo>
                  <a:lnTo>
                    <a:pt x="354128" y="349758"/>
                  </a:lnTo>
                  <a:close/>
                </a:path>
                <a:path w="433070" h="394970">
                  <a:moveTo>
                    <a:pt x="397898" y="314198"/>
                  </a:moveTo>
                  <a:lnTo>
                    <a:pt x="363474" y="314198"/>
                  </a:lnTo>
                  <a:lnTo>
                    <a:pt x="363765" y="315847"/>
                  </a:lnTo>
                  <a:lnTo>
                    <a:pt x="375183" y="320768"/>
                  </a:lnTo>
                  <a:lnTo>
                    <a:pt x="386762" y="320182"/>
                  </a:lnTo>
                  <a:lnTo>
                    <a:pt x="397460" y="314668"/>
                  </a:lnTo>
                  <a:lnTo>
                    <a:pt x="397898" y="314198"/>
                  </a:lnTo>
                  <a:close/>
                </a:path>
                <a:path w="433070" h="394970">
                  <a:moveTo>
                    <a:pt x="154050" y="0"/>
                  </a:moveTo>
                  <a:lnTo>
                    <a:pt x="140523" y="6024"/>
                  </a:lnTo>
                  <a:lnTo>
                    <a:pt x="128031" y="12192"/>
                  </a:lnTo>
                  <a:lnTo>
                    <a:pt x="116992" y="18073"/>
                  </a:lnTo>
                  <a:lnTo>
                    <a:pt x="107823" y="23241"/>
                  </a:lnTo>
                  <a:lnTo>
                    <a:pt x="310543" y="23241"/>
                  </a:lnTo>
                  <a:lnTo>
                    <a:pt x="314198" y="20193"/>
                  </a:lnTo>
                  <a:lnTo>
                    <a:pt x="301926" y="13555"/>
                  </a:lnTo>
                  <a:lnTo>
                    <a:pt x="255460" y="6619"/>
                  </a:lnTo>
                  <a:lnTo>
                    <a:pt x="198326" y="1422"/>
                  </a:lnTo>
                  <a:lnTo>
                    <a:pt x="154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26"/>
            <p:cNvSpPr/>
            <p:nvPr/>
          </p:nvSpPr>
          <p:spPr>
            <a:xfrm>
              <a:off x="5262372" y="5027676"/>
              <a:ext cx="550545" cy="481965"/>
            </a:xfrm>
            <a:custGeom>
              <a:avLst/>
              <a:gdLst/>
              <a:ahLst/>
              <a:cxnLst/>
              <a:rect l="l" t="t" r="r" b="b"/>
              <a:pathLst>
                <a:path w="550545" h="481964">
                  <a:moveTo>
                    <a:pt x="178308" y="46990"/>
                  </a:moveTo>
                  <a:lnTo>
                    <a:pt x="118872" y="0"/>
                  </a:lnTo>
                  <a:lnTo>
                    <a:pt x="0" y="167894"/>
                  </a:lnTo>
                  <a:lnTo>
                    <a:pt x="61214" y="214884"/>
                  </a:lnTo>
                  <a:lnTo>
                    <a:pt x="178308" y="46990"/>
                  </a:lnTo>
                  <a:close/>
                </a:path>
                <a:path w="550545" h="481964">
                  <a:moveTo>
                    <a:pt x="550164" y="295275"/>
                  </a:moveTo>
                  <a:lnTo>
                    <a:pt x="531622" y="258064"/>
                  </a:lnTo>
                  <a:lnTo>
                    <a:pt x="525399" y="253225"/>
                  </a:lnTo>
                  <a:lnTo>
                    <a:pt x="525399" y="287528"/>
                  </a:lnTo>
                  <a:lnTo>
                    <a:pt x="525399" y="299974"/>
                  </a:lnTo>
                  <a:lnTo>
                    <a:pt x="523875" y="304673"/>
                  </a:lnTo>
                  <a:lnTo>
                    <a:pt x="520700" y="307721"/>
                  </a:lnTo>
                  <a:lnTo>
                    <a:pt x="517652" y="313944"/>
                  </a:lnTo>
                  <a:lnTo>
                    <a:pt x="511429" y="317119"/>
                  </a:lnTo>
                  <a:lnTo>
                    <a:pt x="497459" y="317119"/>
                  </a:lnTo>
                  <a:lnTo>
                    <a:pt x="492887" y="320167"/>
                  </a:lnTo>
                  <a:lnTo>
                    <a:pt x="489712" y="324866"/>
                  </a:lnTo>
                  <a:lnTo>
                    <a:pt x="488188" y="329438"/>
                  </a:lnTo>
                  <a:lnTo>
                    <a:pt x="489712" y="335661"/>
                  </a:lnTo>
                  <a:lnTo>
                    <a:pt x="494411" y="338836"/>
                  </a:lnTo>
                  <a:lnTo>
                    <a:pt x="498983" y="343408"/>
                  </a:lnTo>
                  <a:lnTo>
                    <a:pt x="503682" y="346583"/>
                  </a:lnTo>
                  <a:lnTo>
                    <a:pt x="506730" y="351155"/>
                  </a:lnTo>
                  <a:lnTo>
                    <a:pt x="506730" y="362077"/>
                  </a:lnTo>
                  <a:lnTo>
                    <a:pt x="505206" y="366776"/>
                  </a:lnTo>
                  <a:lnTo>
                    <a:pt x="500634" y="371348"/>
                  </a:lnTo>
                  <a:lnTo>
                    <a:pt x="495935" y="379095"/>
                  </a:lnTo>
                  <a:lnTo>
                    <a:pt x="489712" y="382270"/>
                  </a:lnTo>
                  <a:lnTo>
                    <a:pt x="478917" y="382270"/>
                  </a:lnTo>
                  <a:lnTo>
                    <a:pt x="475742" y="379095"/>
                  </a:lnTo>
                  <a:lnTo>
                    <a:pt x="471170" y="376047"/>
                  </a:lnTo>
                  <a:lnTo>
                    <a:pt x="464947" y="376047"/>
                  </a:lnTo>
                  <a:lnTo>
                    <a:pt x="461899" y="379095"/>
                  </a:lnTo>
                  <a:lnTo>
                    <a:pt x="457200" y="382270"/>
                  </a:lnTo>
                  <a:lnTo>
                    <a:pt x="454152" y="386842"/>
                  </a:lnTo>
                  <a:lnTo>
                    <a:pt x="455676" y="393065"/>
                  </a:lnTo>
                  <a:lnTo>
                    <a:pt x="457200" y="394716"/>
                  </a:lnTo>
                  <a:lnTo>
                    <a:pt x="457200" y="403987"/>
                  </a:lnTo>
                  <a:lnTo>
                    <a:pt x="455676" y="408686"/>
                  </a:lnTo>
                  <a:lnTo>
                    <a:pt x="452501" y="411734"/>
                  </a:lnTo>
                  <a:lnTo>
                    <a:pt x="449453" y="417957"/>
                  </a:lnTo>
                  <a:lnTo>
                    <a:pt x="443230" y="421005"/>
                  </a:lnTo>
                  <a:lnTo>
                    <a:pt x="432435" y="421005"/>
                  </a:lnTo>
                  <a:lnTo>
                    <a:pt x="429260" y="419481"/>
                  </a:lnTo>
                  <a:lnTo>
                    <a:pt x="424688" y="417957"/>
                  </a:lnTo>
                  <a:lnTo>
                    <a:pt x="418465" y="411734"/>
                  </a:lnTo>
                  <a:lnTo>
                    <a:pt x="412242" y="411734"/>
                  </a:lnTo>
                  <a:lnTo>
                    <a:pt x="407543" y="414782"/>
                  </a:lnTo>
                  <a:lnTo>
                    <a:pt x="402971" y="417957"/>
                  </a:lnTo>
                  <a:lnTo>
                    <a:pt x="401447" y="422656"/>
                  </a:lnTo>
                  <a:lnTo>
                    <a:pt x="402971" y="428752"/>
                  </a:lnTo>
                  <a:lnTo>
                    <a:pt x="402971" y="439674"/>
                  </a:lnTo>
                  <a:lnTo>
                    <a:pt x="401447" y="444373"/>
                  </a:lnTo>
                  <a:lnTo>
                    <a:pt x="399796" y="447421"/>
                  </a:lnTo>
                  <a:lnTo>
                    <a:pt x="395224" y="453644"/>
                  </a:lnTo>
                  <a:lnTo>
                    <a:pt x="389001" y="456692"/>
                  </a:lnTo>
                  <a:lnTo>
                    <a:pt x="378206" y="456692"/>
                  </a:lnTo>
                  <a:lnTo>
                    <a:pt x="375031" y="455168"/>
                  </a:lnTo>
                  <a:lnTo>
                    <a:pt x="371983" y="452120"/>
                  </a:lnTo>
                  <a:lnTo>
                    <a:pt x="370459" y="452120"/>
                  </a:lnTo>
                  <a:lnTo>
                    <a:pt x="365290" y="448792"/>
                  </a:lnTo>
                  <a:lnTo>
                    <a:pt x="351256" y="439483"/>
                  </a:lnTo>
                  <a:lnTo>
                    <a:pt x="330542" y="425234"/>
                  </a:lnTo>
                  <a:lnTo>
                    <a:pt x="305308" y="407035"/>
                  </a:lnTo>
                  <a:lnTo>
                    <a:pt x="276542" y="386943"/>
                  </a:lnTo>
                  <a:lnTo>
                    <a:pt x="219062" y="342049"/>
                  </a:lnTo>
                  <a:lnTo>
                    <a:pt x="179019" y="306171"/>
                  </a:lnTo>
                  <a:lnTo>
                    <a:pt x="150126" y="268274"/>
                  </a:lnTo>
                  <a:lnTo>
                    <a:pt x="144145" y="247269"/>
                  </a:lnTo>
                  <a:lnTo>
                    <a:pt x="144145" y="245618"/>
                  </a:lnTo>
                  <a:lnTo>
                    <a:pt x="142621" y="242570"/>
                  </a:lnTo>
                  <a:lnTo>
                    <a:pt x="141097" y="241046"/>
                  </a:lnTo>
                  <a:lnTo>
                    <a:pt x="136588" y="235889"/>
                  </a:lnTo>
                  <a:lnTo>
                    <a:pt x="130784" y="230124"/>
                  </a:lnTo>
                  <a:lnTo>
                    <a:pt x="119380" y="219329"/>
                  </a:lnTo>
                  <a:lnTo>
                    <a:pt x="198374" y="102870"/>
                  </a:lnTo>
                  <a:lnTo>
                    <a:pt x="203073" y="107569"/>
                  </a:lnTo>
                  <a:lnTo>
                    <a:pt x="207772" y="110617"/>
                  </a:lnTo>
                  <a:lnTo>
                    <a:pt x="213868" y="110617"/>
                  </a:lnTo>
                  <a:lnTo>
                    <a:pt x="225869" y="102870"/>
                  </a:lnTo>
                  <a:lnTo>
                    <a:pt x="226580" y="102412"/>
                  </a:lnTo>
                  <a:lnTo>
                    <a:pt x="236385" y="96647"/>
                  </a:lnTo>
                  <a:lnTo>
                    <a:pt x="247294" y="90944"/>
                  </a:lnTo>
                  <a:lnTo>
                    <a:pt x="258826" y="85852"/>
                  </a:lnTo>
                  <a:lnTo>
                    <a:pt x="269748" y="85852"/>
                  </a:lnTo>
                  <a:lnTo>
                    <a:pt x="312496" y="87757"/>
                  </a:lnTo>
                  <a:lnTo>
                    <a:pt x="361061" y="91948"/>
                  </a:lnTo>
                  <a:lnTo>
                    <a:pt x="395224" y="96647"/>
                  </a:lnTo>
                  <a:lnTo>
                    <a:pt x="387477" y="104394"/>
                  </a:lnTo>
                  <a:lnTo>
                    <a:pt x="382778" y="107569"/>
                  </a:lnTo>
                  <a:lnTo>
                    <a:pt x="378206" y="113792"/>
                  </a:lnTo>
                  <a:lnTo>
                    <a:pt x="373507" y="118364"/>
                  </a:lnTo>
                  <a:lnTo>
                    <a:pt x="370459" y="123063"/>
                  </a:lnTo>
                  <a:lnTo>
                    <a:pt x="365760" y="129286"/>
                  </a:lnTo>
                  <a:lnTo>
                    <a:pt x="362712" y="132334"/>
                  </a:lnTo>
                  <a:lnTo>
                    <a:pt x="361099" y="139852"/>
                  </a:lnTo>
                  <a:lnTo>
                    <a:pt x="361061" y="149479"/>
                  </a:lnTo>
                  <a:lnTo>
                    <a:pt x="364236" y="155702"/>
                  </a:lnTo>
                  <a:lnTo>
                    <a:pt x="367284" y="158750"/>
                  </a:lnTo>
                  <a:lnTo>
                    <a:pt x="370459" y="163449"/>
                  </a:lnTo>
                  <a:lnTo>
                    <a:pt x="373507" y="166509"/>
                  </a:lnTo>
                  <a:lnTo>
                    <a:pt x="378206" y="169545"/>
                  </a:lnTo>
                  <a:lnTo>
                    <a:pt x="516128" y="276733"/>
                  </a:lnTo>
                  <a:lnTo>
                    <a:pt x="522224" y="281305"/>
                  </a:lnTo>
                  <a:lnTo>
                    <a:pt x="525399" y="287528"/>
                  </a:lnTo>
                  <a:lnTo>
                    <a:pt x="525399" y="253225"/>
                  </a:lnTo>
                  <a:lnTo>
                    <a:pt x="392049" y="149479"/>
                  </a:lnTo>
                  <a:lnTo>
                    <a:pt x="389001" y="147828"/>
                  </a:lnTo>
                  <a:lnTo>
                    <a:pt x="387477" y="146304"/>
                  </a:lnTo>
                  <a:lnTo>
                    <a:pt x="387477" y="144780"/>
                  </a:lnTo>
                  <a:lnTo>
                    <a:pt x="385953" y="144780"/>
                  </a:lnTo>
                  <a:lnTo>
                    <a:pt x="385953" y="143256"/>
                  </a:lnTo>
                  <a:lnTo>
                    <a:pt x="415544" y="111404"/>
                  </a:lnTo>
                  <a:lnTo>
                    <a:pt x="424688" y="104394"/>
                  </a:lnTo>
                  <a:lnTo>
                    <a:pt x="426212" y="104394"/>
                  </a:lnTo>
                  <a:lnTo>
                    <a:pt x="430784" y="99822"/>
                  </a:lnTo>
                  <a:lnTo>
                    <a:pt x="432422" y="96672"/>
                  </a:lnTo>
                  <a:lnTo>
                    <a:pt x="432435" y="85852"/>
                  </a:lnTo>
                  <a:lnTo>
                    <a:pt x="432435" y="84201"/>
                  </a:lnTo>
                  <a:lnTo>
                    <a:pt x="427736" y="82677"/>
                  </a:lnTo>
                  <a:lnTo>
                    <a:pt x="426212" y="81153"/>
                  </a:lnTo>
                  <a:lnTo>
                    <a:pt x="421513" y="77978"/>
                  </a:lnTo>
                  <a:lnTo>
                    <a:pt x="418465" y="77978"/>
                  </a:lnTo>
                  <a:lnTo>
                    <a:pt x="413766" y="76454"/>
                  </a:lnTo>
                  <a:lnTo>
                    <a:pt x="385394" y="70777"/>
                  </a:lnTo>
                  <a:lnTo>
                    <a:pt x="346989" y="65811"/>
                  </a:lnTo>
                  <a:lnTo>
                    <a:pt x="305955" y="62293"/>
                  </a:lnTo>
                  <a:lnTo>
                    <a:pt x="269748" y="60960"/>
                  </a:lnTo>
                  <a:lnTo>
                    <a:pt x="255778" y="60960"/>
                  </a:lnTo>
                  <a:lnTo>
                    <a:pt x="252603" y="62484"/>
                  </a:lnTo>
                  <a:lnTo>
                    <a:pt x="241300" y="66535"/>
                  </a:lnTo>
                  <a:lnTo>
                    <a:pt x="230759" y="71437"/>
                  </a:lnTo>
                  <a:lnTo>
                    <a:pt x="221056" y="76923"/>
                  </a:lnTo>
                  <a:lnTo>
                    <a:pt x="212344" y="82677"/>
                  </a:lnTo>
                  <a:lnTo>
                    <a:pt x="203073" y="76454"/>
                  </a:lnTo>
                  <a:lnTo>
                    <a:pt x="201549" y="73406"/>
                  </a:lnTo>
                  <a:lnTo>
                    <a:pt x="190627" y="73406"/>
                  </a:lnTo>
                  <a:lnTo>
                    <a:pt x="186055" y="77978"/>
                  </a:lnTo>
                  <a:lnTo>
                    <a:pt x="93091" y="213106"/>
                  </a:lnTo>
                  <a:lnTo>
                    <a:pt x="88392" y="219329"/>
                  </a:lnTo>
                  <a:lnTo>
                    <a:pt x="89916" y="225425"/>
                  </a:lnTo>
                  <a:lnTo>
                    <a:pt x="94627" y="230149"/>
                  </a:lnTo>
                  <a:lnTo>
                    <a:pt x="99187" y="234823"/>
                  </a:lnTo>
                  <a:lnTo>
                    <a:pt x="106934" y="241046"/>
                  </a:lnTo>
                  <a:lnTo>
                    <a:pt x="111633" y="244094"/>
                  </a:lnTo>
                  <a:lnTo>
                    <a:pt x="116332" y="250317"/>
                  </a:lnTo>
                  <a:lnTo>
                    <a:pt x="119380" y="253365"/>
                  </a:lnTo>
                  <a:lnTo>
                    <a:pt x="128765" y="281571"/>
                  </a:lnTo>
                  <a:lnTo>
                    <a:pt x="144538" y="305396"/>
                  </a:lnTo>
                  <a:lnTo>
                    <a:pt x="176657" y="338836"/>
                  </a:lnTo>
                  <a:lnTo>
                    <a:pt x="229158" y="383260"/>
                  </a:lnTo>
                  <a:lnTo>
                    <a:pt x="286334" y="425348"/>
                  </a:lnTo>
                  <a:lnTo>
                    <a:pt x="333616" y="457555"/>
                  </a:lnTo>
                  <a:lnTo>
                    <a:pt x="356489" y="472313"/>
                  </a:lnTo>
                  <a:lnTo>
                    <a:pt x="362559" y="476389"/>
                  </a:lnTo>
                  <a:lnTo>
                    <a:pt x="369049" y="479285"/>
                  </a:lnTo>
                  <a:lnTo>
                    <a:pt x="375843" y="481012"/>
                  </a:lnTo>
                  <a:lnTo>
                    <a:pt x="382778" y="481584"/>
                  </a:lnTo>
                  <a:lnTo>
                    <a:pt x="393179" y="480187"/>
                  </a:lnTo>
                  <a:lnTo>
                    <a:pt x="426212" y="450596"/>
                  </a:lnTo>
                  <a:lnTo>
                    <a:pt x="427736" y="444373"/>
                  </a:lnTo>
                  <a:lnTo>
                    <a:pt x="430784" y="445897"/>
                  </a:lnTo>
                  <a:lnTo>
                    <a:pt x="437007" y="445897"/>
                  </a:lnTo>
                  <a:lnTo>
                    <a:pt x="447408" y="444741"/>
                  </a:lnTo>
                  <a:lnTo>
                    <a:pt x="448424" y="444373"/>
                  </a:lnTo>
                  <a:lnTo>
                    <a:pt x="457365" y="441236"/>
                  </a:lnTo>
                  <a:lnTo>
                    <a:pt x="481965" y="407035"/>
                  </a:lnTo>
                  <a:lnTo>
                    <a:pt x="485140" y="407035"/>
                  </a:lnTo>
                  <a:lnTo>
                    <a:pt x="520700" y="386842"/>
                  </a:lnTo>
                  <a:lnTo>
                    <a:pt x="525284" y="379095"/>
                  </a:lnTo>
                  <a:lnTo>
                    <a:pt x="528485" y="372160"/>
                  </a:lnTo>
                  <a:lnTo>
                    <a:pt x="530783" y="364655"/>
                  </a:lnTo>
                  <a:lnTo>
                    <a:pt x="531622" y="357378"/>
                  </a:lnTo>
                  <a:lnTo>
                    <a:pt x="531622" y="349631"/>
                  </a:lnTo>
                  <a:lnTo>
                    <a:pt x="529971" y="343408"/>
                  </a:lnTo>
                  <a:lnTo>
                    <a:pt x="525399" y="337185"/>
                  </a:lnTo>
                  <a:lnTo>
                    <a:pt x="531622" y="334137"/>
                  </a:lnTo>
                  <a:lnTo>
                    <a:pt x="549579" y="302310"/>
                  </a:lnTo>
                  <a:lnTo>
                    <a:pt x="550164" y="295275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0031" y="5282184"/>
              <a:ext cx="192023" cy="192024"/>
            </a:xfrm>
            <a:prstGeom prst="rect">
              <a:avLst/>
            </a:prstGeom>
          </p:spPr>
        </p:pic>
        <p:pic>
          <p:nvPicPr>
            <p:cNvPr id="100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8591" y="5096256"/>
              <a:ext cx="179832" cy="138326"/>
            </a:xfrm>
            <a:prstGeom prst="rect">
              <a:avLst/>
            </a:prstGeom>
          </p:spPr>
        </p:pic>
      </p:grpSp>
      <p:sp>
        <p:nvSpPr>
          <p:cNvPr id="101" name="object 29"/>
          <p:cNvSpPr txBox="1"/>
          <p:nvPr/>
        </p:nvSpPr>
        <p:spPr>
          <a:xfrm>
            <a:off x="830580" y="1444752"/>
            <a:ext cx="277495" cy="294640"/>
          </a:xfrm>
          <a:prstGeom prst="rect">
            <a:avLst/>
          </a:prstGeom>
          <a:solidFill>
            <a:srgbClr val="43AF2A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2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0977"/>
              </p:ext>
            </p:extLst>
          </p:nvPr>
        </p:nvGraphicFramePr>
        <p:xfrm>
          <a:off x="3073907" y="1423416"/>
          <a:ext cx="1832610" cy="1306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6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5EB8"/>
                      </a:solidFill>
                      <a:prstDash val="solid"/>
                    </a:lnL>
                    <a:lnT w="12700">
                      <a:solidFill>
                        <a:srgbClr val="005EB8"/>
                      </a:solidFill>
                      <a:prstDash val="solid"/>
                    </a:lnT>
                    <a:solidFill>
                      <a:srgbClr val="43AF2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Choose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 smtClean="0">
                          <a:latin typeface="Arial"/>
                          <a:cs typeface="Arial"/>
                        </a:rPr>
                        <a:t>asset</a:t>
                      </a:r>
                      <a:endParaRPr lang="en-US" sz="1000" b="1" spc="-10" dirty="0" smtClean="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005EB8"/>
                      </a:solidFill>
                      <a:prstDash val="solid"/>
                    </a:lnR>
                    <a:lnT w="12700">
                      <a:solidFill>
                        <a:srgbClr val="005EB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081">
                <a:tc gridSpan="2">
                  <a:txBody>
                    <a:bodyPr/>
                    <a:lstStyle/>
                    <a:p>
                      <a:pPr marL="750570">
                        <a:lnSpc>
                          <a:spcPts val="9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Find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asset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  <a:p>
                      <a:pPr marL="750570" marR="1695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using Asset ID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latin typeface="Arial MT"/>
                          <a:cs typeface="Arial MT"/>
                        </a:rPr>
                        <a:t>(№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of lot),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provided in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nstruct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 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document.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5EB8"/>
                      </a:solidFill>
                      <a:prstDash val="solid"/>
                    </a:lnL>
                    <a:lnR w="12700">
                      <a:solidFill>
                        <a:srgbClr val="005EB8"/>
                      </a:solidFill>
                      <a:prstDash val="solid"/>
                    </a:lnR>
                    <a:lnB w="12700">
                      <a:solidFill>
                        <a:srgbClr val="005EB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" name="object 31"/>
          <p:cNvSpPr txBox="1"/>
          <p:nvPr/>
        </p:nvSpPr>
        <p:spPr>
          <a:xfrm>
            <a:off x="5195315" y="1427988"/>
            <a:ext cx="273050" cy="291465"/>
          </a:xfrm>
          <a:prstGeom prst="rect">
            <a:avLst/>
          </a:prstGeom>
          <a:solidFill>
            <a:srgbClr val="43AF2A"/>
          </a:solidFill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4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16662"/>
              </p:ext>
            </p:extLst>
          </p:nvPr>
        </p:nvGraphicFramePr>
        <p:xfrm>
          <a:off x="5192998" y="3163188"/>
          <a:ext cx="4160424" cy="1098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473697"/>
                      </a:solidFill>
                      <a:prstDash val="solid"/>
                    </a:lnL>
                    <a:lnT w="12700">
                      <a:solidFill>
                        <a:srgbClr val="473697"/>
                      </a:solidFill>
                      <a:prstDash val="solid"/>
                    </a:lnT>
                    <a:solidFill>
                      <a:srgbClr val="43AF2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Submit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indicative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(blind)</a:t>
                      </a:r>
                      <a:r>
                        <a:rPr sz="1000" b="1" spc="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bid</a:t>
                      </a:r>
                      <a:endParaRPr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R w="12700">
                      <a:solidFill>
                        <a:srgbClr val="473697"/>
                      </a:solidFill>
                      <a:prstDash val="solid"/>
                    </a:lnR>
                    <a:lnT w="12700">
                      <a:solidFill>
                        <a:srgbClr val="47369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71">
                <a:tc gridSpan="2">
                  <a:txBody>
                    <a:bodyPr/>
                    <a:lstStyle/>
                    <a:p>
                      <a:pPr marL="165735">
                        <a:lnSpc>
                          <a:spcPts val="1250"/>
                        </a:lnSpc>
                        <a:tabLst>
                          <a:tab pos="448309" algn="l"/>
                          <a:tab pos="1819275" algn="l"/>
                        </a:tabLst>
                      </a:pPr>
                      <a:r>
                        <a:rPr sz="1000" u="heavy" dirty="0">
                          <a:solidFill>
                            <a:schemeClr val="tx1"/>
                          </a:solidFill>
                          <a:uFill>
                            <a:solidFill>
                              <a:srgbClr val="473697"/>
                            </a:solidFill>
                          </a:uFill>
                          <a:latin typeface="Arial MT"/>
                          <a:cs typeface="Arial MT"/>
                        </a:rPr>
                        <a:t>   </a:t>
                      </a:r>
                      <a:r>
                        <a:rPr sz="1000" u="heavy" spc="70" dirty="0">
                          <a:solidFill>
                            <a:schemeClr val="tx1"/>
                          </a:solidFill>
                          <a:uFill>
                            <a:solidFill>
                              <a:srgbClr val="473697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For </a:t>
                      </a:r>
                      <a:r>
                        <a:rPr lang="en-US" sz="900" u="sng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English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auction t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he</a:t>
                      </a:r>
                      <a:r>
                        <a:rPr sz="900" spc="-2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endParaRPr lang="en-US" sz="900" spc="-20" dirty="0" smtClean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  <a:p>
                      <a:pPr marL="165735">
                        <a:lnSpc>
                          <a:spcPts val="1250"/>
                        </a:lnSpc>
                        <a:tabLst>
                          <a:tab pos="448309" algn="l"/>
                          <a:tab pos="1819275" algn="l"/>
                        </a:tabLst>
                      </a:pPr>
                      <a:r>
                        <a:rPr lang="en-US" sz="900" spc="-2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        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900" spc="5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at</a:t>
                      </a:r>
                      <a:r>
                        <a:rPr sz="900" spc="-1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iv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900" spc="10" dirty="0" smtClean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(b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)	</a:t>
                      </a:r>
                      <a:r>
                        <a:rPr sz="6000" baseline="-35416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≥</a:t>
                      </a:r>
                      <a:r>
                        <a:rPr sz="6000" b="1" baseline="-35416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0" b="1" spc="-652" baseline="-35416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kern="1200" spc="-10" dirty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is the minimum number</a:t>
                      </a:r>
                    </a:p>
                    <a:p>
                      <a:pPr marL="448309">
                        <a:lnSpc>
                          <a:spcPts val="1000"/>
                        </a:lnSpc>
                        <a:tabLst>
                          <a:tab pos="2466975" algn="l"/>
                        </a:tabLst>
                      </a:pPr>
                      <a:r>
                        <a:rPr sz="900" kern="1200" spc="-10" dirty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bid is </a:t>
                      </a: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submitted</a:t>
                      </a:r>
                      <a:r>
                        <a:rPr lang="en-US"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 </a:t>
                      </a: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through </a:t>
                      </a:r>
                      <a:endParaRPr lang="en-US" sz="900" kern="1200" spc="-10" dirty="0" smtClean="0">
                        <a:solidFill>
                          <a:schemeClr val="tx1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  <a:p>
                      <a:pPr marL="448309">
                        <a:lnSpc>
                          <a:spcPts val="1000"/>
                        </a:lnSpc>
                        <a:tabLst>
                          <a:tab pos="2466975" algn="l"/>
                        </a:tabLst>
                      </a:pP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the e-marketplace </a:t>
                      </a:r>
                      <a:r>
                        <a:rPr sz="900" kern="1200" spc="-10" dirty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on </a:t>
                      </a: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which</a:t>
                      </a:r>
                      <a:r>
                        <a:rPr lang="en-US"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                                                           </a:t>
                      </a: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 ae</a:t>
                      </a:r>
                      <a:r>
                        <a:rPr sz="900" kern="1200" spc="-10" dirty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.  </a:t>
                      </a: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bidder </a:t>
                      </a:r>
                      <a:r>
                        <a:rPr sz="900" kern="1200" spc="-10" dirty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has </a:t>
                      </a:r>
                      <a:r>
                        <a:rPr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registered</a:t>
                      </a:r>
                      <a:r>
                        <a:rPr lang="en-US" sz="900" kern="1200" spc="-10" dirty="0" smtClean="0">
                          <a:solidFill>
                            <a:schemeClr val="tx1"/>
                          </a:solidFill>
                          <a:latin typeface="Arial MT"/>
                          <a:ea typeface="+mn-ea"/>
                          <a:cs typeface="Arial MT"/>
                        </a:rPr>
                        <a:t>. </a:t>
                      </a:r>
                      <a:endParaRPr sz="900" kern="1200" spc="-10" dirty="0">
                        <a:solidFill>
                          <a:schemeClr val="tx1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73697"/>
                      </a:solidFill>
                      <a:prstDash val="solid"/>
                    </a:lnL>
                    <a:lnR w="12700">
                      <a:solidFill>
                        <a:srgbClr val="473697"/>
                      </a:solidFill>
                      <a:prstDash val="solid"/>
                    </a:lnR>
                    <a:lnB w="12700">
                      <a:solidFill>
                        <a:srgbClr val="47369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object 33"/>
          <p:cNvGrpSpPr/>
          <p:nvPr/>
        </p:nvGrpSpPr>
        <p:grpSpPr>
          <a:xfrm>
            <a:off x="5277611" y="3666744"/>
            <a:ext cx="311150" cy="280670"/>
            <a:chOff x="5277611" y="3666744"/>
            <a:chExt cx="311150" cy="280670"/>
          </a:xfrm>
        </p:grpSpPr>
        <p:sp>
          <p:nvSpPr>
            <p:cNvPr id="106" name="object 34"/>
            <p:cNvSpPr/>
            <p:nvPr/>
          </p:nvSpPr>
          <p:spPr>
            <a:xfrm>
              <a:off x="5277611" y="3666744"/>
              <a:ext cx="311150" cy="280670"/>
            </a:xfrm>
            <a:custGeom>
              <a:avLst/>
              <a:gdLst/>
              <a:ahLst/>
              <a:cxnLst/>
              <a:rect l="l" t="t" r="r" b="b"/>
              <a:pathLst>
                <a:path w="311150" h="280670">
                  <a:moveTo>
                    <a:pt x="201802" y="0"/>
                  </a:moveTo>
                  <a:lnTo>
                    <a:pt x="108076" y="0"/>
                  </a:lnTo>
                  <a:lnTo>
                    <a:pt x="64508" y="27289"/>
                  </a:lnTo>
                  <a:lnTo>
                    <a:pt x="30321" y="67436"/>
                  </a:lnTo>
                  <a:lnTo>
                    <a:pt x="7993" y="115014"/>
                  </a:lnTo>
                  <a:lnTo>
                    <a:pt x="0" y="164591"/>
                  </a:lnTo>
                  <a:lnTo>
                    <a:pt x="7896" y="207459"/>
                  </a:lnTo>
                  <a:lnTo>
                    <a:pt x="29886" y="240036"/>
                  </a:lnTo>
                  <a:lnTo>
                    <a:pt x="63422" y="262761"/>
                  </a:lnTo>
                  <a:lnTo>
                    <a:pt x="105956" y="276075"/>
                  </a:lnTo>
                  <a:lnTo>
                    <a:pt x="154939" y="280415"/>
                  </a:lnTo>
                  <a:lnTo>
                    <a:pt x="204419" y="276075"/>
                  </a:lnTo>
                  <a:lnTo>
                    <a:pt x="247253" y="262761"/>
                  </a:lnTo>
                  <a:lnTo>
                    <a:pt x="280944" y="240036"/>
                  </a:lnTo>
                  <a:lnTo>
                    <a:pt x="302991" y="207459"/>
                  </a:lnTo>
                  <a:lnTo>
                    <a:pt x="310896" y="164591"/>
                  </a:lnTo>
                  <a:lnTo>
                    <a:pt x="302744" y="115014"/>
                  </a:lnTo>
                  <a:lnTo>
                    <a:pt x="280066" y="67436"/>
                  </a:lnTo>
                  <a:lnTo>
                    <a:pt x="245530" y="27289"/>
                  </a:lnTo>
                  <a:lnTo>
                    <a:pt x="201802" y="0"/>
                  </a:lnTo>
                  <a:close/>
                </a:path>
              </a:pathLst>
            </a:custGeom>
            <a:solidFill>
              <a:srgbClr val="473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8863" y="3732276"/>
              <a:ext cx="86868" cy="158496"/>
            </a:xfrm>
            <a:prstGeom prst="rect">
              <a:avLst/>
            </a:prstGeom>
          </p:spPr>
        </p:pic>
      </p:grpSp>
      <p:sp>
        <p:nvSpPr>
          <p:cNvPr id="108" name="object 36"/>
          <p:cNvSpPr/>
          <p:nvPr/>
        </p:nvSpPr>
        <p:spPr>
          <a:xfrm>
            <a:off x="5355335" y="3535679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60" h="83820">
                <a:moveTo>
                  <a:pt x="149351" y="0"/>
                </a:moveTo>
                <a:lnTo>
                  <a:pt x="119506" y="0"/>
                </a:lnTo>
                <a:lnTo>
                  <a:pt x="102742" y="56261"/>
                </a:lnTo>
                <a:lnTo>
                  <a:pt x="99187" y="0"/>
                </a:lnTo>
                <a:lnTo>
                  <a:pt x="54990" y="0"/>
                </a:lnTo>
                <a:lnTo>
                  <a:pt x="52577" y="56261"/>
                </a:lnTo>
                <a:lnTo>
                  <a:pt x="33400" y="0"/>
                </a:lnTo>
                <a:lnTo>
                  <a:pt x="0" y="0"/>
                </a:lnTo>
                <a:lnTo>
                  <a:pt x="37084" y="83820"/>
                </a:lnTo>
                <a:lnTo>
                  <a:pt x="112267" y="83820"/>
                </a:lnTo>
                <a:lnTo>
                  <a:pt x="149351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7"/>
          <p:cNvSpPr/>
          <p:nvPr/>
        </p:nvSpPr>
        <p:spPr>
          <a:xfrm>
            <a:off x="806195" y="3153155"/>
            <a:ext cx="4107179" cy="1118870"/>
          </a:xfrm>
          <a:custGeom>
            <a:avLst/>
            <a:gdLst/>
            <a:ahLst/>
            <a:cxnLst/>
            <a:rect l="l" t="t" r="r" b="b"/>
            <a:pathLst>
              <a:path w="4107179" h="1118870">
                <a:moveTo>
                  <a:pt x="0" y="1118615"/>
                </a:moveTo>
                <a:lnTo>
                  <a:pt x="4107179" y="1118615"/>
                </a:lnTo>
                <a:lnTo>
                  <a:pt x="4107179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ln w="12192">
            <a:solidFill>
              <a:srgbClr val="460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8"/>
          <p:cNvSpPr txBox="1"/>
          <p:nvPr/>
        </p:nvSpPr>
        <p:spPr>
          <a:xfrm>
            <a:off x="1133957" y="3193542"/>
            <a:ext cx="20789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Receive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invitation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to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open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auction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43"/>
          <p:cNvSpPr/>
          <p:nvPr/>
        </p:nvSpPr>
        <p:spPr>
          <a:xfrm>
            <a:off x="812291" y="3159251"/>
            <a:ext cx="277495" cy="294640"/>
          </a:xfrm>
          <a:custGeom>
            <a:avLst/>
            <a:gdLst/>
            <a:ahLst/>
            <a:cxnLst/>
            <a:rect l="l" t="t" r="r" b="b"/>
            <a:pathLst>
              <a:path w="277494" h="294639">
                <a:moveTo>
                  <a:pt x="277367" y="0"/>
                </a:moveTo>
                <a:lnTo>
                  <a:pt x="0" y="0"/>
                </a:lnTo>
                <a:lnTo>
                  <a:pt x="0" y="294132"/>
                </a:lnTo>
                <a:lnTo>
                  <a:pt x="277367" y="294132"/>
                </a:lnTo>
                <a:lnTo>
                  <a:pt x="277367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4"/>
          <p:cNvSpPr txBox="1"/>
          <p:nvPr/>
        </p:nvSpPr>
        <p:spPr>
          <a:xfrm>
            <a:off x="812291" y="3215462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45"/>
          <p:cNvSpPr/>
          <p:nvPr/>
        </p:nvSpPr>
        <p:spPr>
          <a:xfrm>
            <a:off x="9070847" y="1354836"/>
            <a:ext cx="282575" cy="1682750"/>
          </a:xfrm>
          <a:custGeom>
            <a:avLst/>
            <a:gdLst/>
            <a:ahLst/>
            <a:cxnLst/>
            <a:rect l="l" t="t" r="r" b="b"/>
            <a:pathLst>
              <a:path w="282575" h="1682750">
                <a:moveTo>
                  <a:pt x="32003" y="0"/>
                </a:moveTo>
                <a:lnTo>
                  <a:pt x="282575" y="0"/>
                </a:lnTo>
                <a:lnTo>
                  <a:pt x="282575" y="1682241"/>
                </a:lnTo>
                <a:lnTo>
                  <a:pt x="0" y="1682241"/>
                </a:lnTo>
              </a:path>
            </a:pathLst>
          </a:custGeom>
          <a:ln w="106680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6"/>
          <p:cNvSpPr/>
          <p:nvPr/>
        </p:nvSpPr>
        <p:spPr>
          <a:xfrm>
            <a:off x="551687" y="3037332"/>
            <a:ext cx="321310" cy="1362710"/>
          </a:xfrm>
          <a:custGeom>
            <a:avLst/>
            <a:gdLst/>
            <a:ahLst/>
            <a:cxnLst/>
            <a:rect l="l" t="t" r="r" b="b"/>
            <a:pathLst>
              <a:path w="321309" h="1362710">
                <a:moveTo>
                  <a:pt x="228600" y="0"/>
                </a:moveTo>
                <a:lnTo>
                  <a:pt x="0" y="0"/>
                </a:lnTo>
                <a:lnTo>
                  <a:pt x="0" y="1362709"/>
                </a:lnTo>
                <a:lnTo>
                  <a:pt x="320713" y="1362709"/>
                </a:lnTo>
              </a:path>
            </a:pathLst>
          </a:custGeom>
          <a:ln w="106680">
            <a:solidFill>
              <a:srgbClr val="460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47"/>
          <p:cNvGrpSpPr/>
          <p:nvPr/>
        </p:nvGrpSpPr>
        <p:grpSpPr>
          <a:xfrm>
            <a:off x="816863" y="1299972"/>
            <a:ext cx="8286115" cy="109855"/>
            <a:chOff x="816863" y="1299972"/>
            <a:chExt cx="8286115" cy="109855"/>
          </a:xfrm>
        </p:grpSpPr>
        <p:sp>
          <p:nvSpPr>
            <p:cNvPr id="120" name="object 48"/>
            <p:cNvSpPr/>
            <p:nvPr/>
          </p:nvSpPr>
          <p:spPr>
            <a:xfrm>
              <a:off x="5029199" y="1299972"/>
              <a:ext cx="4074160" cy="108585"/>
            </a:xfrm>
            <a:custGeom>
              <a:avLst/>
              <a:gdLst/>
              <a:ahLst/>
              <a:cxnLst/>
              <a:rect l="l" t="t" r="r" b="b"/>
              <a:pathLst>
                <a:path w="4074159" h="108584">
                  <a:moveTo>
                    <a:pt x="4019550" y="0"/>
                  </a:moveTo>
                  <a:lnTo>
                    <a:pt x="0" y="0"/>
                  </a:lnTo>
                  <a:lnTo>
                    <a:pt x="54101" y="54101"/>
                  </a:lnTo>
                  <a:lnTo>
                    <a:pt x="0" y="108203"/>
                  </a:lnTo>
                  <a:lnTo>
                    <a:pt x="4019550" y="108203"/>
                  </a:lnTo>
                  <a:lnTo>
                    <a:pt x="4073652" y="54101"/>
                  </a:lnTo>
                  <a:lnTo>
                    <a:pt x="4019550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49"/>
            <p:cNvSpPr/>
            <p:nvPr/>
          </p:nvSpPr>
          <p:spPr>
            <a:xfrm>
              <a:off x="2935224" y="1299972"/>
              <a:ext cx="2094230" cy="109855"/>
            </a:xfrm>
            <a:custGeom>
              <a:avLst/>
              <a:gdLst/>
              <a:ahLst/>
              <a:cxnLst/>
              <a:rect l="l" t="t" r="r" b="b"/>
              <a:pathLst>
                <a:path w="2094229" h="109855">
                  <a:moveTo>
                    <a:pt x="2039112" y="0"/>
                  </a:moveTo>
                  <a:lnTo>
                    <a:pt x="0" y="0"/>
                  </a:lnTo>
                  <a:lnTo>
                    <a:pt x="54863" y="54863"/>
                  </a:lnTo>
                  <a:lnTo>
                    <a:pt x="0" y="109727"/>
                  </a:lnTo>
                  <a:lnTo>
                    <a:pt x="2039112" y="109727"/>
                  </a:lnTo>
                  <a:lnTo>
                    <a:pt x="2093976" y="54863"/>
                  </a:lnTo>
                  <a:lnTo>
                    <a:pt x="203911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0"/>
            <p:cNvSpPr/>
            <p:nvPr/>
          </p:nvSpPr>
          <p:spPr>
            <a:xfrm>
              <a:off x="816863" y="1299972"/>
              <a:ext cx="2112645" cy="108585"/>
            </a:xfrm>
            <a:custGeom>
              <a:avLst/>
              <a:gdLst/>
              <a:ahLst/>
              <a:cxnLst/>
              <a:rect l="l" t="t" r="r" b="b"/>
              <a:pathLst>
                <a:path w="2112645" h="108584">
                  <a:moveTo>
                    <a:pt x="2058162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058162" y="108203"/>
                  </a:lnTo>
                  <a:lnTo>
                    <a:pt x="2112264" y="54101"/>
                  </a:lnTo>
                  <a:lnTo>
                    <a:pt x="2058162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51"/>
          <p:cNvGrpSpPr/>
          <p:nvPr/>
        </p:nvGrpSpPr>
        <p:grpSpPr>
          <a:xfrm>
            <a:off x="757427" y="4326635"/>
            <a:ext cx="8391525" cy="144780"/>
            <a:chOff x="757427" y="4326635"/>
            <a:chExt cx="8391525" cy="144780"/>
          </a:xfrm>
        </p:grpSpPr>
        <p:sp>
          <p:nvSpPr>
            <p:cNvPr id="124" name="object 52"/>
            <p:cNvSpPr/>
            <p:nvPr/>
          </p:nvSpPr>
          <p:spPr>
            <a:xfrm>
              <a:off x="5015483" y="4344923"/>
              <a:ext cx="4133215" cy="108585"/>
            </a:xfrm>
            <a:custGeom>
              <a:avLst/>
              <a:gdLst/>
              <a:ahLst/>
              <a:cxnLst/>
              <a:rect l="l" t="t" r="r" b="b"/>
              <a:pathLst>
                <a:path w="4133215" h="108585">
                  <a:moveTo>
                    <a:pt x="4078986" y="0"/>
                  </a:moveTo>
                  <a:lnTo>
                    <a:pt x="0" y="0"/>
                  </a:lnTo>
                  <a:lnTo>
                    <a:pt x="54101" y="54101"/>
                  </a:lnTo>
                  <a:lnTo>
                    <a:pt x="0" y="108203"/>
                  </a:lnTo>
                  <a:lnTo>
                    <a:pt x="4078986" y="108203"/>
                  </a:lnTo>
                  <a:lnTo>
                    <a:pt x="4133088" y="54101"/>
                  </a:lnTo>
                  <a:lnTo>
                    <a:pt x="4078986" y="0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3"/>
            <p:cNvSpPr/>
            <p:nvPr/>
          </p:nvSpPr>
          <p:spPr>
            <a:xfrm>
              <a:off x="818387" y="4344923"/>
              <a:ext cx="4192904" cy="108585"/>
            </a:xfrm>
            <a:custGeom>
              <a:avLst/>
              <a:gdLst/>
              <a:ahLst/>
              <a:cxnLst/>
              <a:rect l="l" t="t" r="r" b="b"/>
              <a:pathLst>
                <a:path w="4192904" h="108585">
                  <a:moveTo>
                    <a:pt x="4138422" y="0"/>
                  </a:moveTo>
                  <a:lnTo>
                    <a:pt x="0" y="0"/>
                  </a:lnTo>
                  <a:lnTo>
                    <a:pt x="54102" y="54101"/>
                  </a:lnTo>
                  <a:lnTo>
                    <a:pt x="0" y="108203"/>
                  </a:lnTo>
                  <a:lnTo>
                    <a:pt x="4138422" y="108203"/>
                  </a:lnTo>
                  <a:lnTo>
                    <a:pt x="4192524" y="54101"/>
                  </a:lnTo>
                  <a:lnTo>
                    <a:pt x="4138422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7427" y="4326635"/>
              <a:ext cx="115824" cy="144780"/>
            </a:xfrm>
            <a:prstGeom prst="rect">
              <a:avLst/>
            </a:prstGeom>
          </p:spPr>
        </p:pic>
      </p:grpSp>
      <p:grpSp>
        <p:nvGrpSpPr>
          <p:cNvPr id="127" name="object 55"/>
          <p:cNvGrpSpPr/>
          <p:nvPr/>
        </p:nvGrpSpPr>
        <p:grpSpPr>
          <a:xfrm>
            <a:off x="780287" y="2962655"/>
            <a:ext cx="8397240" cy="144780"/>
            <a:chOff x="780287" y="2962655"/>
            <a:chExt cx="8397240" cy="144780"/>
          </a:xfrm>
        </p:grpSpPr>
        <p:sp>
          <p:nvSpPr>
            <p:cNvPr id="128" name="object 56"/>
            <p:cNvSpPr/>
            <p:nvPr/>
          </p:nvSpPr>
          <p:spPr>
            <a:xfrm>
              <a:off x="5029199" y="2982467"/>
              <a:ext cx="4095115" cy="108585"/>
            </a:xfrm>
            <a:custGeom>
              <a:avLst/>
              <a:gdLst/>
              <a:ahLst/>
              <a:cxnLst/>
              <a:rect l="l" t="t" r="r" b="b"/>
              <a:pathLst>
                <a:path w="4095115" h="108585">
                  <a:moveTo>
                    <a:pt x="4094988" y="0"/>
                  </a:moveTo>
                  <a:lnTo>
                    <a:pt x="54101" y="0"/>
                  </a:lnTo>
                  <a:lnTo>
                    <a:pt x="0" y="54102"/>
                  </a:lnTo>
                  <a:lnTo>
                    <a:pt x="54101" y="108204"/>
                  </a:lnTo>
                  <a:lnTo>
                    <a:pt x="4094988" y="108204"/>
                  </a:lnTo>
                  <a:lnTo>
                    <a:pt x="4040885" y="54102"/>
                  </a:lnTo>
                  <a:lnTo>
                    <a:pt x="4094988" y="0"/>
                  </a:lnTo>
                  <a:close/>
                </a:path>
              </a:pathLst>
            </a:custGeom>
            <a:solidFill>
              <a:srgbClr val="473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57"/>
            <p:cNvSpPr/>
            <p:nvPr/>
          </p:nvSpPr>
          <p:spPr>
            <a:xfrm>
              <a:off x="780287" y="2982467"/>
              <a:ext cx="4249420" cy="108585"/>
            </a:xfrm>
            <a:custGeom>
              <a:avLst/>
              <a:gdLst/>
              <a:ahLst/>
              <a:cxnLst/>
              <a:rect l="l" t="t" r="r" b="b"/>
              <a:pathLst>
                <a:path w="4249420" h="108585">
                  <a:moveTo>
                    <a:pt x="4248912" y="0"/>
                  </a:moveTo>
                  <a:lnTo>
                    <a:pt x="54102" y="0"/>
                  </a:lnTo>
                  <a:lnTo>
                    <a:pt x="0" y="54102"/>
                  </a:lnTo>
                  <a:lnTo>
                    <a:pt x="54102" y="108204"/>
                  </a:lnTo>
                  <a:lnTo>
                    <a:pt x="4248912" y="108204"/>
                  </a:lnTo>
                  <a:lnTo>
                    <a:pt x="4194810" y="54102"/>
                  </a:lnTo>
                  <a:lnTo>
                    <a:pt x="4248912" y="0"/>
                  </a:lnTo>
                  <a:close/>
                </a:path>
              </a:pathLst>
            </a:custGeom>
            <a:solidFill>
              <a:srgbClr val="4609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0180" y="2962655"/>
              <a:ext cx="117348" cy="144780"/>
            </a:xfrm>
            <a:prstGeom prst="rect">
              <a:avLst/>
            </a:prstGeom>
          </p:spPr>
        </p:pic>
      </p:grpSp>
      <p:sp>
        <p:nvSpPr>
          <p:cNvPr id="131" name="object 59"/>
          <p:cNvSpPr txBox="1"/>
          <p:nvPr/>
        </p:nvSpPr>
        <p:spPr>
          <a:xfrm>
            <a:off x="5206238" y="2743960"/>
            <a:ext cx="397129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700" spc="-7" baseline="27777" dirty="0" smtClean="0">
                <a:latin typeface="Arial MT"/>
                <a:cs typeface="Arial MT"/>
              </a:rPr>
              <a:t>1</a:t>
            </a:r>
            <a:r>
              <a:rPr lang="en-US" sz="700" spc="-5" dirty="0" smtClean="0">
                <a:latin typeface="Arial MT"/>
                <a:cs typeface="Arial MT"/>
              </a:rPr>
              <a:t>Guarantee fee </a:t>
            </a:r>
            <a:r>
              <a:rPr sz="700" spc="-10" dirty="0" smtClean="0">
                <a:latin typeface="Arial MT"/>
                <a:cs typeface="Arial MT"/>
              </a:rPr>
              <a:t>may</a:t>
            </a:r>
            <a:r>
              <a:rPr sz="700" spc="25" dirty="0" smtClean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differ.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Information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about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lang="en-US" sz="700" dirty="0" smtClean="0">
                <a:latin typeface="Arial MT"/>
                <a:cs typeface="Arial MT"/>
              </a:rPr>
              <a:t>it </a:t>
            </a:r>
            <a:r>
              <a:rPr sz="700" dirty="0" smtClean="0">
                <a:latin typeface="Arial MT"/>
                <a:cs typeface="Arial MT"/>
              </a:rPr>
              <a:t>is</a:t>
            </a:r>
            <a:r>
              <a:rPr sz="700" spc="-5" dirty="0" smtClean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indicated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 </a:t>
            </a:r>
            <a:r>
              <a:rPr sz="700" spc="-1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asset sale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instruction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document.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132" name="object 60"/>
          <p:cNvGrpSpPr/>
          <p:nvPr/>
        </p:nvGrpSpPr>
        <p:grpSpPr>
          <a:xfrm>
            <a:off x="3323800" y="1871472"/>
            <a:ext cx="398145" cy="402590"/>
            <a:chOff x="3323800" y="1871472"/>
            <a:chExt cx="398145" cy="402590"/>
          </a:xfrm>
        </p:grpSpPr>
        <p:sp>
          <p:nvSpPr>
            <p:cNvPr id="133" name="object 61"/>
            <p:cNvSpPr/>
            <p:nvPr/>
          </p:nvSpPr>
          <p:spPr>
            <a:xfrm>
              <a:off x="3323800" y="1871472"/>
              <a:ext cx="398145" cy="402590"/>
            </a:xfrm>
            <a:custGeom>
              <a:avLst/>
              <a:gdLst/>
              <a:ahLst/>
              <a:cxnLst/>
              <a:rect l="l" t="t" r="r" b="b"/>
              <a:pathLst>
                <a:path w="398145" h="402589">
                  <a:moveTo>
                    <a:pt x="2964" y="352043"/>
                  </a:moveTo>
                  <a:lnTo>
                    <a:pt x="0" y="362233"/>
                  </a:lnTo>
                  <a:lnTo>
                    <a:pt x="107" y="372887"/>
                  </a:lnTo>
                  <a:lnTo>
                    <a:pt x="3357" y="382994"/>
                  </a:lnTo>
                  <a:lnTo>
                    <a:pt x="9822" y="391540"/>
                  </a:lnTo>
                  <a:lnTo>
                    <a:pt x="18833" y="398218"/>
                  </a:lnTo>
                  <a:lnTo>
                    <a:pt x="29047" y="401812"/>
                  </a:lnTo>
                  <a:lnTo>
                    <a:pt x="39808" y="402238"/>
                  </a:lnTo>
                  <a:lnTo>
                    <a:pt x="50462" y="399414"/>
                  </a:lnTo>
                  <a:lnTo>
                    <a:pt x="2964" y="352043"/>
                  </a:lnTo>
                  <a:close/>
                </a:path>
                <a:path w="398145" h="402589">
                  <a:moveTo>
                    <a:pt x="118598" y="241617"/>
                  </a:moveTo>
                  <a:lnTo>
                    <a:pt x="108073" y="245058"/>
                  </a:lnTo>
                  <a:lnTo>
                    <a:pt x="98976" y="252094"/>
                  </a:lnTo>
                  <a:lnTo>
                    <a:pt x="9822" y="341122"/>
                  </a:lnTo>
                  <a:lnTo>
                    <a:pt x="9822" y="342138"/>
                  </a:lnTo>
                  <a:lnTo>
                    <a:pt x="60368" y="392556"/>
                  </a:lnTo>
                  <a:lnTo>
                    <a:pt x="60368" y="391540"/>
                  </a:lnTo>
                  <a:lnTo>
                    <a:pt x="149395" y="302513"/>
                  </a:lnTo>
                  <a:lnTo>
                    <a:pt x="155916" y="293576"/>
                  </a:lnTo>
                  <a:lnTo>
                    <a:pt x="159174" y="283400"/>
                  </a:lnTo>
                  <a:lnTo>
                    <a:pt x="159289" y="272653"/>
                  </a:lnTo>
                  <a:lnTo>
                    <a:pt x="156380" y="262000"/>
                  </a:lnTo>
                  <a:lnTo>
                    <a:pt x="162222" y="257048"/>
                  </a:lnTo>
                  <a:lnTo>
                    <a:pt x="211482" y="257048"/>
                  </a:lnTo>
                  <a:lnTo>
                    <a:pt x="206462" y="255980"/>
                  </a:lnTo>
                  <a:lnTo>
                    <a:pt x="190540" y="245237"/>
                  </a:lnTo>
                  <a:lnTo>
                    <a:pt x="140505" y="245237"/>
                  </a:lnTo>
                  <a:lnTo>
                    <a:pt x="129694" y="241700"/>
                  </a:lnTo>
                  <a:lnTo>
                    <a:pt x="118598" y="241617"/>
                  </a:lnTo>
                  <a:close/>
                </a:path>
                <a:path w="398145" h="402589">
                  <a:moveTo>
                    <a:pt x="211482" y="257048"/>
                  </a:moveTo>
                  <a:lnTo>
                    <a:pt x="162222" y="257048"/>
                  </a:lnTo>
                  <a:lnTo>
                    <a:pt x="182040" y="270506"/>
                  </a:lnTo>
                  <a:lnTo>
                    <a:pt x="204085" y="280797"/>
                  </a:lnTo>
                  <a:lnTo>
                    <a:pt x="227963" y="287373"/>
                  </a:lnTo>
                  <a:lnTo>
                    <a:pt x="253281" y="289687"/>
                  </a:lnTo>
                  <a:lnTo>
                    <a:pt x="299084" y="282265"/>
                  </a:lnTo>
                  <a:lnTo>
                    <a:pt x="330511" y="265938"/>
                  </a:lnTo>
                  <a:lnTo>
                    <a:pt x="253281" y="265938"/>
                  </a:lnTo>
                  <a:lnTo>
                    <a:pt x="211482" y="257048"/>
                  </a:lnTo>
                  <a:close/>
                </a:path>
                <a:path w="398145" h="402589">
                  <a:moveTo>
                    <a:pt x="330422" y="23749"/>
                  </a:moveTo>
                  <a:lnTo>
                    <a:pt x="253281" y="23749"/>
                  </a:lnTo>
                  <a:lnTo>
                    <a:pt x="300549" y="33720"/>
                  </a:lnTo>
                  <a:lnTo>
                    <a:pt x="338911" y="59705"/>
                  </a:lnTo>
                  <a:lnTo>
                    <a:pt x="364652" y="98097"/>
                  </a:lnTo>
                  <a:lnTo>
                    <a:pt x="374058" y="145287"/>
                  </a:lnTo>
                  <a:lnTo>
                    <a:pt x="364652" y="191964"/>
                  </a:lnTo>
                  <a:lnTo>
                    <a:pt x="338911" y="230092"/>
                  </a:lnTo>
                  <a:lnTo>
                    <a:pt x="300549" y="255980"/>
                  </a:lnTo>
                  <a:lnTo>
                    <a:pt x="253281" y="265938"/>
                  </a:lnTo>
                  <a:lnTo>
                    <a:pt x="330511" y="265938"/>
                  </a:lnTo>
                  <a:lnTo>
                    <a:pt x="338773" y="261645"/>
                  </a:lnTo>
                  <a:lnTo>
                    <a:pt x="370013" y="230296"/>
                  </a:lnTo>
                  <a:lnTo>
                    <a:pt x="390470" y="190687"/>
                  </a:lnTo>
                  <a:lnTo>
                    <a:pt x="397807" y="145287"/>
                  </a:lnTo>
                  <a:lnTo>
                    <a:pt x="390470" y="99454"/>
                  </a:lnTo>
                  <a:lnTo>
                    <a:pt x="370013" y="59582"/>
                  </a:lnTo>
                  <a:lnTo>
                    <a:pt x="338773" y="28098"/>
                  </a:lnTo>
                  <a:lnTo>
                    <a:pt x="330422" y="23749"/>
                  </a:lnTo>
                  <a:close/>
                </a:path>
                <a:path w="398145" h="402589">
                  <a:moveTo>
                    <a:pt x="253281" y="0"/>
                  </a:moveTo>
                  <a:lnTo>
                    <a:pt x="207881" y="7428"/>
                  </a:lnTo>
                  <a:lnTo>
                    <a:pt x="168272" y="28098"/>
                  </a:lnTo>
                  <a:lnTo>
                    <a:pt x="136924" y="59582"/>
                  </a:lnTo>
                  <a:lnTo>
                    <a:pt x="116304" y="99454"/>
                  </a:lnTo>
                  <a:lnTo>
                    <a:pt x="108882" y="145287"/>
                  </a:lnTo>
                  <a:lnTo>
                    <a:pt x="111400" y="171989"/>
                  </a:lnTo>
                  <a:lnTo>
                    <a:pt x="118645" y="196881"/>
                  </a:lnTo>
                  <a:lnTo>
                    <a:pt x="130153" y="219725"/>
                  </a:lnTo>
                  <a:lnTo>
                    <a:pt x="145458" y="240283"/>
                  </a:lnTo>
                  <a:lnTo>
                    <a:pt x="140505" y="245237"/>
                  </a:lnTo>
                  <a:lnTo>
                    <a:pt x="190540" y="245237"/>
                  </a:lnTo>
                  <a:lnTo>
                    <a:pt x="168096" y="230092"/>
                  </a:lnTo>
                  <a:lnTo>
                    <a:pt x="142160" y="191964"/>
                  </a:lnTo>
                  <a:lnTo>
                    <a:pt x="132631" y="145287"/>
                  </a:lnTo>
                  <a:lnTo>
                    <a:pt x="142160" y="98097"/>
                  </a:lnTo>
                  <a:lnTo>
                    <a:pt x="168096" y="59705"/>
                  </a:lnTo>
                  <a:lnTo>
                    <a:pt x="206462" y="33720"/>
                  </a:lnTo>
                  <a:lnTo>
                    <a:pt x="253281" y="23749"/>
                  </a:lnTo>
                  <a:lnTo>
                    <a:pt x="330422" y="23749"/>
                  </a:lnTo>
                  <a:lnTo>
                    <a:pt x="299084" y="7428"/>
                  </a:lnTo>
                  <a:lnTo>
                    <a:pt x="253281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62"/>
            <p:cNvSpPr/>
            <p:nvPr/>
          </p:nvSpPr>
          <p:spPr>
            <a:xfrm>
              <a:off x="3563873" y="1912620"/>
              <a:ext cx="115570" cy="116205"/>
            </a:xfrm>
            <a:custGeom>
              <a:avLst/>
              <a:gdLst/>
              <a:ahLst/>
              <a:cxnLst/>
              <a:rect l="l" t="t" r="r" b="b"/>
              <a:pathLst>
                <a:path w="115570" h="116205">
                  <a:moveTo>
                    <a:pt x="0" y="0"/>
                  </a:moveTo>
                  <a:lnTo>
                    <a:pt x="44767" y="9096"/>
                  </a:lnTo>
                  <a:lnTo>
                    <a:pt x="81343" y="33909"/>
                  </a:lnTo>
                  <a:lnTo>
                    <a:pt x="106013" y="70723"/>
                  </a:lnTo>
                  <a:lnTo>
                    <a:pt x="115062" y="115824"/>
                  </a:lnTo>
                </a:path>
              </a:pathLst>
            </a:custGeom>
            <a:ln w="6096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63"/>
          <p:cNvSpPr txBox="1">
            <a:spLocks noGrp="1"/>
          </p:cNvSpPr>
          <p:nvPr>
            <p:ph type="title"/>
          </p:nvPr>
        </p:nvSpPr>
        <p:spPr>
          <a:xfrm>
            <a:off x="800531" y="247650"/>
            <a:ext cx="8304936" cy="95821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4765" marR="5080">
              <a:lnSpc>
                <a:spcPct val="70000"/>
              </a:lnSpc>
              <a:spcBef>
                <a:spcPts val="1395"/>
              </a:spcBef>
              <a:tabLst>
                <a:tab pos="8291830" algn="l"/>
              </a:tabLst>
            </a:pPr>
            <a:r>
              <a:rPr spc="-5" dirty="0"/>
              <a:t>How can </a:t>
            </a:r>
            <a:r>
              <a:rPr dirty="0"/>
              <a:t>I </a:t>
            </a:r>
            <a:r>
              <a:rPr spc="-5" dirty="0"/>
              <a:t>buy </a:t>
            </a:r>
            <a:r>
              <a:rPr dirty="0"/>
              <a:t>DGF assets </a:t>
            </a:r>
            <a:r>
              <a:rPr spc="-5" dirty="0"/>
              <a:t>for sale? </a:t>
            </a:r>
            <a:r>
              <a:rPr dirty="0"/>
              <a:t> </a:t>
            </a:r>
            <a:r>
              <a:rPr u="heavy" dirty="0">
                <a:uFill>
                  <a:solidFill>
                    <a:srgbClr val="00338D"/>
                  </a:solidFill>
                </a:uFill>
              </a:rPr>
              <a:t>Step</a:t>
            </a:r>
            <a:r>
              <a:rPr u="heavy" spc="-4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338D"/>
                  </a:solidFill>
                </a:uFill>
              </a:rPr>
              <a:t>by</a:t>
            </a:r>
            <a:r>
              <a:rPr u="heavy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338D"/>
                  </a:solidFill>
                </a:uFill>
              </a:rPr>
              <a:t>step</a:t>
            </a:r>
            <a:r>
              <a:rPr u="heavy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338D"/>
                  </a:solidFill>
                </a:uFill>
              </a:rPr>
              <a:t>process	</a:t>
            </a:r>
          </a:p>
        </p:txBody>
      </p:sp>
      <p:sp>
        <p:nvSpPr>
          <p:cNvPr id="136" name="object 64"/>
          <p:cNvSpPr txBox="1"/>
          <p:nvPr/>
        </p:nvSpPr>
        <p:spPr>
          <a:xfrm>
            <a:off x="5216397" y="6284772"/>
            <a:ext cx="3013203" cy="210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600" spc="-7" baseline="27777" dirty="0">
                <a:latin typeface="Arial MT"/>
                <a:cs typeface="Arial MT"/>
              </a:rPr>
              <a:t>2</a:t>
            </a:r>
            <a:r>
              <a:rPr sz="600" spc="-7" baseline="27777" dirty="0" smtClean="0">
                <a:latin typeface="Arial MT"/>
                <a:cs typeface="Arial MT"/>
              </a:rPr>
              <a:t> </a:t>
            </a:r>
            <a:r>
              <a:rPr lang="en-US" sz="600" u="sng" dirty="0">
                <a:solidFill>
                  <a:srgbClr val="0091DA"/>
                </a:solidFill>
                <a:uFill>
                  <a:solidFill>
                    <a:srgbClr val="0091DA"/>
                  </a:solidFill>
                </a:uFill>
                <a:latin typeface="Arial MT"/>
                <a:cs typeface="Arial MT"/>
                <a:hlinkClick r:id="rId9"/>
              </a:rPr>
              <a:t>https://</a:t>
            </a:r>
            <a:r>
              <a:rPr lang="en-US" sz="600" u="sng" dirty="0" smtClean="0">
                <a:solidFill>
                  <a:srgbClr val="0091DA"/>
                </a:solidFill>
                <a:uFill>
                  <a:solidFill>
                    <a:srgbClr val="0091DA"/>
                  </a:solidFill>
                </a:uFill>
                <a:latin typeface="Arial MT"/>
                <a:cs typeface="Arial MT"/>
                <a:hlinkClick r:id="rId9"/>
              </a:rPr>
              <a:t>www.fg.gov.ua/aktivi-bankiv/prodazh-aktiviv/informatsiya/shabloni-dogovoriv</a:t>
            </a:r>
            <a:endParaRPr lang="en-US" sz="600" u="sng" dirty="0" smtClean="0">
              <a:solidFill>
                <a:srgbClr val="0091DA"/>
              </a:solidFill>
              <a:uFill>
                <a:solidFill>
                  <a:srgbClr val="0091DA"/>
                </a:solidFill>
              </a:uFill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675" baseline="24691" dirty="0">
                <a:latin typeface="Arial MT"/>
                <a:cs typeface="Arial MT"/>
              </a:rPr>
              <a:t>3</a:t>
            </a:r>
            <a:r>
              <a:rPr lang="en-US" sz="675" baseline="24691" dirty="0" smtClean="0">
                <a:latin typeface="Arial MT"/>
                <a:cs typeface="Arial MT"/>
              </a:rPr>
              <a:t> </a:t>
            </a:r>
            <a:r>
              <a:rPr sz="600" dirty="0" smtClean="0">
                <a:latin typeface="Arial MT"/>
                <a:cs typeface="Arial MT"/>
              </a:rPr>
              <a:t>If</a:t>
            </a:r>
            <a:r>
              <a:rPr sz="600" spc="-35" dirty="0" smtClean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he keeps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lang="en-US" sz="600" dirty="0" smtClean="0">
                <a:latin typeface="Arial MT"/>
                <a:cs typeface="Arial MT"/>
              </a:rPr>
              <a:t>guarantee fee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82980" y="4526406"/>
            <a:ext cx="1305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6675">
              <a:spcBef>
                <a:spcPts val="290"/>
              </a:spcBef>
            </a:pPr>
            <a:r>
              <a:rPr lang="en-US" sz="1000" b="1" spc="-5" dirty="0">
                <a:latin typeface="Arial"/>
                <a:cs typeface="Arial"/>
              </a:rPr>
              <a:t>Open auction live</a:t>
            </a:r>
            <a:endParaRPr lang="uk-UA" sz="1000" b="1" spc="-5" dirty="0">
              <a:latin typeface="Arial"/>
              <a:cs typeface="Arial"/>
            </a:endParaRPr>
          </a:p>
        </p:txBody>
      </p:sp>
      <p:sp>
        <p:nvSpPr>
          <p:cNvPr id="138" name="Прямокутник 137"/>
          <p:cNvSpPr/>
          <p:nvPr/>
        </p:nvSpPr>
        <p:spPr>
          <a:xfrm>
            <a:off x="982980" y="4827188"/>
            <a:ext cx="71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7" baseline="-12731" dirty="0">
                <a:solidFill>
                  <a:srgbClr val="460968"/>
                </a:solidFill>
                <a:latin typeface="Arial"/>
                <a:cs typeface="Arial"/>
              </a:rPr>
              <a:t>1%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575412" y="4907260"/>
            <a:ext cx="31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ra pro regular"/>
              </a:rPr>
              <a:t>i</a:t>
            </a:r>
            <a:r>
              <a:rPr lang="en-US" sz="900" dirty="0" smtClean="0">
                <a:latin typeface="Cera pro regular"/>
              </a:rPr>
              <a:t>s the minimum price increase of every next step at </a:t>
            </a:r>
            <a:r>
              <a:rPr lang="en-US" sz="900" u="sng" dirty="0" smtClean="0">
                <a:latin typeface="Cera pro regular"/>
              </a:rPr>
              <a:t>English</a:t>
            </a:r>
            <a:r>
              <a:rPr lang="en-US" sz="900" dirty="0" smtClean="0">
                <a:latin typeface="Cera pro regular"/>
              </a:rPr>
              <a:t> auction and decrease at the </a:t>
            </a:r>
            <a:r>
              <a:rPr lang="en-US" sz="900" u="sng" dirty="0" smtClean="0">
                <a:latin typeface="Cera pro regular"/>
              </a:rPr>
              <a:t>Dutch</a:t>
            </a:r>
            <a:r>
              <a:rPr lang="en-US" sz="900" dirty="0" smtClean="0">
                <a:latin typeface="Cera pro regular"/>
              </a:rPr>
              <a:t> auction</a:t>
            </a:r>
            <a:endParaRPr lang="uk-UA" sz="900" dirty="0">
              <a:latin typeface="Cera pro regular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7740" y="5387370"/>
            <a:ext cx="401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Cera pro regular"/>
            </a:endParaRPr>
          </a:p>
          <a:p>
            <a:r>
              <a:rPr lang="en-US" sz="900" dirty="0" smtClean="0">
                <a:latin typeface="Cera pro regular"/>
              </a:rPr>
              <a:t>Maximum price reduction is 30% from GBV for </a:t>
            </a:r>
            <a:r>
              <a:rPr lang="en-US" sz="900" u="sng" dirty="0" smtClean="0">
                <a:latin typeface="Cera pro regular"/>
              </a:rPr>
              <a:t>English</a:t>
            </a:r>
            <a:r>
              <a:rPr lang="en-US" sz="900" dirty="0" smtClean="0">
                <a:latin typeface="Cera pro regular"/>
              </a:rPr>
              <a:t> auctions and </a:t>
            </a:r>
            <a:r>
              <a:rPr lang="uk-UA" sz="900" dirty="0" smtClean="0">
                <a:latin typeface="Cera pro regular"/>
              </a:rPr>
              <a:t>9</a:t>
            </a:r>
            <a:r>
              <a:rPr lang="en-US" sz="900" dirty="0" smtClean="0">
                <a:latin typeface="Cera pro regular"/>
              </a:rPr>
              <a:t>0% for </a:t>
            </a:r>
            <a:r>
              <a:rPr lang="en-US" sz="900" u="sng" dirty="0" smtClean="0">
                <a:latin typeface="Cera pro regular"/>
              </a:rPr>
              <a:t>Dutch</a:t>
            </a:r>
            <a:r>
              <a:rPr lang="en-US" sz="900" dirty="0" smtClean="0">
                <a:latin typeface="Cera pro regular"/>
              </a:rPr>
              <a:t> auctions</a:t>
            </a:r>
            <a:r>
              <a:rPr lang="ru-RU" sz="900" dirty="0" smtClean="0">
                <a:latin typeface="Cera pro regular"/>
              </a:rPr>
              <a:t> </a:t>
            </a:r>
            <a:r>
              <a:rPr lang="en-US" sz="900" spc="-5" dirty="0" smtClean="0">
                <a:latin typeface="Arial MT"/>
                <a:cs typeface="Arial MT"/>
              </a:rPr>
              <a:t>at </a:t>
            </a:r>
            <a:r>
              <a:rPr lang="en-US" sz="900" spc="-5" dirty="0">
                <a:latin typeface="Arial MT"/>
                <a:cs typeface="Arial MT"/>
              </a:rPr>
              <a:t>the individual stage</a:t>
            </a:r>
          </a:p>
          <a:p>
            <a:endParaRPr lang="uk-UA" sz="900" dirty="0">
              <a:latin typeface="Cera pro regular"/>
            </a:endParaRPr>
          </a:p>
        </p:txBody>
      </p:sp>
      <p:sp>
        <p:nvSpPr>
          <p:cNvPr id="71" name="object 39"/>
          <p:cNvSpPr txBox="1"/>
          <p:nvPr/>
        </p:nvSpPr>
        <p:spPr>
          <a:xfrm>
            <a:off x="3818001" y="3402544"/>
            <a:ext cx="1088516" cy="607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00" spc="-15" dirty="0">
                <a:latin typeface="Arial MT"/>
                <a:cs typeface="Arial MT"/>
              </a:rPr>
              <a:t>Kyiv</a:t>
            </a:r>
            <a:r>
              <a:rPr sz="900" dirty="0">
                <a:latin typeface="Arial MT"/>
                <a:cs typeface="Arial MT"/>
              </a:rPr>
              <a:t> time</a:t>
            </a:r>
            <a:r>
              <a:rPr sz="900" spc="-50" dirty="0">
                <a:latin typeface="Arial MT"/>
                <a:cs typeface="Arial MT"/>
              </a:rPr>
              <a:t> </a:t>
            </a:r>
            <a:endParaRPr lang="en-US" sz="900" spc="-50" dirty="0" smtClean="0">
              <a:latin typeface="Arial MT"/>
              <a:cs typeface="Arial MT"/>
            </a:endParaRPr>
          </a:p>
          <a:p>
            <a:pPr marL="12700">
              <a:spcBef>
                <a:spcPts val="95"/>
              </a:spcBef>
            </a:pPr>
            <a:r>
              <a:rPr sz="900" spc="-5" dirty="0" smtClean="0">
                <a:latin typeface="Arial MT"/>
                <a:cs typeface="Arial MT"/>
              </a:rPr>
              <a:t>the</a:t>
            </a:r>
            <a:r>
              <a:rPr lang="en-US" sz="900" spc="-5" dirty="0" smtClean="0">
                <a:latin typeface="Arial MT"/>
                <a:cs typeface="Arial MT"/>
              </a:rPr>
              <a:t> </a:t>
            </a:r>
            <a:r>
              <a:rPr lang="en-US" sz="900" spc="-5" dirty="0">
                <a:latin typeface="Arial MT"/>
                <a:cs typeface="Arial MT"/>
              </a:rPr>
              <a:t>evening </a:t>
            </a:r>
            <a:r>
              <a:rPr lang="en-US" sz="900" spc="-5" dirty="0" smtClean="0">
                <a:latin typeface="Arial MT"/>
                <a:cs typeface="Arial MT"/>
              </a:rPr>
              <a:t>before </a:t>
            </a:r>
            <a:r>
              <a:rPr lang="en-US" sz="900" dirty="0">
                <a:latin typeface="Arial MT"/>
                <a:cs typeface="Arial MT"/>
              </a:rPr>
              <a:t>the open auction.</a:t>
            </a:r>
          </a:p>
          <a:p>
            <a:pPr marL="12700">
              <a:spcBef>
                <a:spcPts val="95"/>
              </a:spcBef>
            </a:pPr>
            <a:endParaRPr sz="1000" dirty="0">
              <a:latin typeface="Arial MT"/>
              <a:cs typeface="Arial MT"/>
            </a:endParaRPr>
          </a:p>
        </p:txBody>
      </p:sp>
      <p:sp>
        <p:nvSpPr>
          <p:cNvPr id="72" name="object 40"/>
          <p:cNvSpPr txBox="1"/>
          <p:nvPr/>
        </p:nvSpPr>
        <p:spPr>
          <a:xfrm>
            <a:off x="823452" y="3429820"/>
            <a:ext cx="250078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900" spc="-5" dirty="0" smtClean="0">
                <a:latin typeface="Cera pro regular"/>
                <a:cs typeface="Arial MT"/>
              </a:rPr>
              <a:t>For </a:t>
            </a:r>
            <a:r>
              <a:rPr lang="en-US" sz="900" u="sng" spc="-5" dirty="0" smtClean="0">
                <a:latin typeface="Cera pro regular"/>
                <a:cs typeface="Arial MT"/>
              </a:rPr>
              <a:t>English </a:t>
            </a:r>
            <a:r>
              <a:rPr lang="en-US" sz="900" spc="-5" dirty="0" smtClean="0">
                <a:latin typeface="Cera pro regular"/>
                <a:cs typeface="Arial MT"/>
              </a:rPr>
              <a:t>auction e</a:t>
            </a:r>
            <a:r>
              <a:rPr sz="900" spc="-5" dirty="0" smtClean="0">
                <a:latin typeface="Cera pro regular"/>
                <a:cs typeface="Arial MT"/>
              </a:rPr>
              <a:t>-marketplace</a:t>
            </a:r>
            <a:r>
              <a:rPr sz="900" spc="-40" dirty="0" smtClean="0">
                <a:latin typeface="Cera pro regular"/>
                <a:cs typeface="Arial MT"/>
              </a:rPr>
              <a:t> </a:t>
            </a:r>
            <a:r>
              <a:rPr sz="900" spc="-5" dirty="0">
                <a:latin typeface="Cera pro regular"/>
                <a:cs typeface="Arial MT"/>
              </a:rPr>
              <a:t>sends</a:t>
            </a:r>
            <a:r>
              <a:rPr sz="900" spc="-10" dirty="0">
                <a:latin typeface="Cera pro regular"/>
                <a:cs typeface="Arial MT"/>
              </a:rPr>
              <a:t> </a:t>
            </a:r>
            <a:r>
              <a:rPr sz="900" spc="-5" dirty="0">
                <a:latin typeface="Cera pro regular"/>
                <a:cs typeface="Arial MT"/>
              </a:rPr>
              <a:t>e-mail </a:t>
            </a:r>
            <a:r>
              <a:rPr sz="900" spc="-10" dirty="0">
                <a:latin typeface="Cera pro regular"/>
                <a:cs typeface="Arial MT"/>
              </a:rPr>
              <a:t>with</a:t>
            </a:r>
            <a:r>
              <a:rPr sz="900" spc="15" dirty="0">
                <a:latin typeface="Cera pro regular"/>
                <a:cs typeface="Arial MT"/>
              </a:rPr>
              <a:t> </a:t>
            </a:r>
            <a:r>
              <a:rPr sz="900" spc="-5" dirty="0" smtClean="0">
                <a:latin typeface="Cera pro regular"/>
                <a:cs typeface="Arial MT"/>
              </a:rPr>
              <a:t>a</a:t>
            </a:r>
            <a:r>
              <a:rPr lang="en-US" sz="900" spc="-5" dirty="0" smtClean="0">
                <a:latin typeface="Cera pro regular"/>
                <a:cs typeface="Arial MT"/>
              </a:rPr>
              <a:t> unique link to the auction to</a:t>
            </a:r>
            <a:endParaRPr sz="900" dirty="0">
              <a:latin typeface="Cera pro regular"/>
              <a:cs typeface="Arial MT"/>
            </a:endParaRPr>
          </a:p>
        </p:txBody>
      </p:sp>
      <p:sp>
        <p:nvSpPr>
          <p:cNvPr id="142" name="object 41"/>
          <p:cNvSpPr txBox="1"/>
          <p:nvPr/>
        </p:nvSpPr>
        <p:spPr>
          <a:xfrm>
            <a:off x="3340977" y="3472834"/>
            <a:ext cx="954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b="1" spc="-7" baseline="-12731" dirty="0" smtClean="0">
                <a:solidFill>
                  <a:srgbClr val="460968"/>
                </a:solidFill>
                <a:latin typeface="Arial"/>
                <a:cs typeface="Arial"/>
              </a:rPr>
              <a:t>20:00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43" name="object 42"/>
          <p:cNvSpPr txBox="1"/>
          <p:nvPr/>
        </p:nvSpPr>
        <p:spPr>
          <a:xfrm>
            <a:off x="823452" y="3639868"/>
            <a:ext cx="4136511" cy="60144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4450" indent="-32384">
              <a:lnSpc>
                <a:spcPct val="100000"/>
              </a:lnSpc>
              <a:spcBef>
                <a:spcPts val="470"/>
              </a:spcBef>
              <a:tabLst>
                <a:tab pos="2886710" algn="l"/>
              </a:tabLst>
            </a:pPr>
            <a:r>
              <a:rPr sz="900" spc="-5" dirty="0" smtClean="0">
                <a:latin typeface="Arial MT"/>
                <a:cs typeface="Arial MT"/>
              </a:rPr>
              <a:t>participants</a:t>
            </a:r>
            <a:r>
              <a:rPr sz="900" spc="10" dirty="0" smtClean="0">
                <a:latin typeface="Arial MT"/>
                <a:cs typeface="Arial MT"/>
              </a:rPr>
              <a:t> </a:t>
            </a:r>
            <a:r>
              <a:rPr sz="900" spc="-10" dirty="0" smtClean="0">
                <a:latin typeface="Arial MT"/>
                <a:cs typeface="Arial MT"/>
              </a:rPr>
              <a:t>who</a:t>
            </a:r>
            <a:r>
              <a:rPr sz="900" spc="15" dirty="0" smtClean="0">
                <a:latin typeface="Arial MT"/>
                <a:cs typeface="Arial MT"/>
              </a:rPr>
              <a:t> </a:t>
            </a:r>
            <a:r>
              <a:rPr sz="900" dirty="0" smtClean="0">
                <a:latin typeface="Arial MT"/>
                <a:cs typeface="Arial MT"/>
              </a:rPr>
              <a:t>submit</a:t>
            </a:r>
            <a:r>
              <a:rPr sz="900" spc="-5" dirty="0" smtClean="0">
                <a:latin typeface="Arial MT"/>
                <a:cs typeface="Arial MT"/>
              </a:rPr>
              <a:t> </a:t>
            </a:r>
            <a:r>
              <a:rPr sz="900" spc="-10" dirty="0" smtClean="0">
                <a:latin typeface="Arial MT"/>
                <a:cs typeface="Arial MT"/>
              </a:rPr>
              <a:t>bid</a:t>
            </a:r>
            <a:r>
              <a:rPr sz="900" spc="5" dirty="0" smtClean="0">
                <a:latin typeface="Arial MT"/>
                <a:cs typeface="Arial MT"/>
              </a:rPr>
              <a:t> </a:t>
            </a:r>
            <a:r>
              <a:rPr sz="900" spc="-5" dirty="0" smtClean="0">
                <a:latin typeface="Arial MT"/>
                <a:cs typeface="Arial MT"/>
              </a:rPr>
              <a:t>before</a:t>
            </a:r>
            <a:r>
              <a:rPr sz="1000" spc="-5" dirty="0" smtClean="0">
                <a:latin typeface="Arial MT"/>
                <a:cs typeface="Arial MT"/>
              </a:rPr>
              <a:t>	</a:t>
            </a:r>
            <a:endParaRPr lang="en-US" sz="1000" spc="-5" dirty="0" smtClean="0">
              <a:latin typeface="Arial MT"/>
              <a:cs typeface="Arial MT"/>
            </a:endParaRPr>
          </a:p>
          <a:p>
            <a:pPr marL="44450" indent="-32384">
              <a:lnSpc>
                <a:spcPct val="100000"/>
              </a:lnSpc>
              <a:tabLst>
                <a:tab pos="2886710" algn="l"/>
              </a:tabLst>
            </a:pPr>
            <a:r>
              <a:rPr lang="en-US" sz="900" dirty="0" smtClean="0">
                <a:latin typeface="Arial MT"/>
                <a:cs typeface="Arial MT"/>
              </a:rPr>
              <a:t>Bidders of the </a:t>
            </a:r>
            <a:r>
              <a:rPr lang="en-US" sz="900" u="sng" dirty="0" smtClean="0">
                <a:latin typeface="Arial MT"/>
                <a:cs typeface="Arial MT"/>
              </a:rPr>
              <a:t>Dutch</a:t>
            </a:r>
            <a:r>
              <a:rPr lang="en-US" sz="900" dirty="0" smtClean="0">
                <a:latin typeface="Arial MT"/>
                <a:cs typeface="Arial MT"/>
              </a:rPr>
              <a:t> auction should register before </a:t>
            </a:r>
            <a:r>
              <a:rPr lang="en-US" b="1" spc="-7" baseline="-12731" dirty="0" smtClean="0">
                <a:solidFill>
                  <a:srgbClr val="460968"/>
                </a:solidFill>
                <a:latin typeface="Arial"/>
                <a:cs typeface="Arial"/>
              </a:rPr>
              <a:t>16:00</a:t>
            </a:r>
            <a:r>
              <a:rPr lang="en-US" sz="900" dirty="0" smtClean="0">
                <a:latin typeface="Arial MT"/>
                <a:cs typeface="Arial MT"/>
              </a:rPr>
              <a:t> open auction day.</a:t>
            </a:r>
          </a:p>
          <a:p>
            <a:pPr marL="44450" indent="-32384">
              <a:lnSpc>
                <a:spcPct val="100000"/>
              </a:lnSpc>
              <a:spcBef>
                <a:spcPts val="470"/>
              </a:spcBef>
              <a:tabLst>
                <a:tab pos="2886710" algn="l"/>
              </a:tabLst>
            </a:pPr>
            <a:r>
              <a:rPr sz="900" dirty="0" smtClean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E-marketplace and Prozorro indicate the exact start </a:t>
            </a:r>
            <a:r>
              <a:rPr sz="900" dirty="0">
                <a:latin typeface="Arial MT"/>
                <a:cs typeface="Arial MT"/>
              </a:rPr>
              <a:t>time </a:t>
            </a:r>
            <a:r>
              <a:rPr sz="900" spc="-5" dirty="0">
                <a:latin typeface="Arial MT"/>
                <a:cs typeface="Arial MT"/>
              </a:rPr>
              <a:t>of the </a:t>
            </a:r>
            <a:r>
              <a:rPr sz="900" spc="-26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open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 smtClean="0">
                <a:latin typeface="Arial MT"/>
                <a:cs typeface="Arial MT"/>
              </a:rPr>
              <a:t>auction</a:t>
            </a:r>
            <a:r>
              <a:rPr lang="en-US" sz="900" spc="-5" dirty="0" smtClean="0"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45" name="Прямокутник 144"/>
          <p:cNvSpPr/>
          <p:nvPr/>
        </p:nvSpPr>
        <p:spPr>
          <a:xfrm>
            <a:off x="7353885" y="3318397"/>
            <a:ext cx="179481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65735">
              <a:tabLst>
                <a:tab pos="448309" algn="l"/>
                <a:tab pos="1819275" algn="l"/>
              </a:tabLst>
            </a:pPr>
            <a:r>
              <a:rPr lang="en-US" sz="900" dirty="0">
                <a:latin typeface="Cera pro regular"/>
              </a:rPr>
              <a:t>is the minimum number of buyers for </a:t>
            </a:r>
            <a:r>
              <a:rPr lang="en-US" sz="900" u="sng" dirty="0">
                <a:latin typeface="Cera pro regular"/>
              </a:rPr>
              <a:t>English</a:t>
            </a:r>
            <a:r>
              <a:rPr lang="en-US" sz="900" dirty="0">
                <a:latin typeface="Cera pro regular"/>
              </a:rPr>
              <a:t> auction to proceed to the next bidding </a:t>
            </a:r>
            <a:r>
              <a:rPr lang="en-US" sz="900" dirty="0" smtClean="0">
                <a:latin typeface="Cera pro regular"/>
              </a:rPr>
              <a:t>phase </a:t>
            </a:r>
          </a:p>
          <a:p>
            <a:pPr marL="165735">
              <a:tabLst>
                <a:tab pos="448309" algn="l"/>
                <a:tab pos="1819275" algn="l"/>
              </a:tabLst>
            </a:pPr>
            <a:endParaRPr lang="en-US" sz="900" dirty="0">
              <a:latin typeface="Cera pro regular"/>
            </a:endParaRPr>
          </a:p>
          <a:p>
            <a:pPr marL="165735">
              <a:tabLst>
                <a:tab pos="448309" algn="l"/>
                <a:tab pos="1819275" algn="l"/>
              </a:tabLst>
            </a:pPr>
            <a:r>
              <a:rPr lang="en-US" sz="900" dirty="0">
                <a:latin typeface="Cera pro regular"/>
              </a:rPr>
              <a:t>f</a:t>
            </a:r>
            <a:r>
              <a:rPr lang="en-US" sz="900" dirty="0" smtClean="0">
                <a:latin typeface="Cera pro regular"/>
              </a:rPr>
              <a:t>or </a:t>
            </a:r>
            <a:r>
              <a:rPr lang="en-US" sz="900" u="sng" dirty="0" smtClean="0">
                <a:latin typeface="Cera pro regular"/>
              </a:rPr>
              <a:t>Dutch</a:t>
            </a:r>
            <a:r>
              <a:rPr lang="en-US" sz="900" dirty="0" smtClean="0">
                <a:latin typeface="Cera pro regular"/>
              </a:rPr>
              <a:t> auction  </a:t>
            </a:r>
            <a:endParaRPr lang="uk-UA" sz="900" dirty="0">
              <a:latin typeface="Cera pro regular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010400" y="3362325"/>
            <a:ext cx="5345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pc="-7" baseline="-12731" dirty="0">
                <a:solidFill>
                  <a:srgbClr val="460968"/>
                </a:solidFill>
                <a:latin typeface="Arial"/>
                <a:cs typeface="Arial"/>
              </a:rPr>
              <a:t>&gt;2</a:t>
            </a:r>
            <a:endParaRPr lang="uk-UA" sz="3600" b="1" spc="-7" baseline="-12731" dirty="0">
              <a:solidFill>
                <a:srgbClr val="460968"/>
              </a:solidFill>
              <a:latin typeface="Arial"/>
              <a:cs typeface="Arial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008952" y="3769344"/>
            <a:ext cx="536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pc="-7" baseline="-12731" dirty="0" smtClean="0">
                <a:solidFill>
                  <a:srgbClr val="460968"/>
                </a:solidFill>
                <a:latin typeface="Arial"/>
                <a:cs typeface="Arial"/>
              </a:rPr>
              <a:t>  1</a:t>
            </a:r>
            <a:endParaRPr lang="uk-UA" sz="3600" b="1" spc="-7" baseline="-12731" dirty="0">
              <a:solidFill>
                <a:srgbClr val="46096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object 2"/>
          <p:cNvGrpSpPr/>
          <p:nvPr/>
        </p:nvGrpSpPr>
        <p:grpSpPr>
          <a:xfrm>
            <a:off x="0" y="0"/>
            <a:ext cx="3790315" cy="6858000"/>
            <a:chOff x="0" y="0"/>
            <a:chExt cx="3790315" cy="6858000"/>
          </a:xfrm>
        </p:grpSpPr>
        <p:pic>
          <p:nvPicPr>
            <p:cNvPr id="39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0870"/>
              <a:ext cx="3790188" cy="5977126"/>
            </a:xfrm>
            <a:prstGeom prst="rect">
              <a:avLst/>
            </a:prstGeom>
          </p:spPr>
        </p:pic>
        <p:pic>
          <p:nvPicPr>
            <p:cNvPr id="40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90188" cy="1005839"/>
            </a:xfrm>
            <a:prstGeom prst="rect">
              <a:avLst/>
            </a:prstGeom>
          </p:spPr>
        </p:pic>
      </p:grpSp>
      <p:sp>
        <p:nvSpPr>
          <p:cNvPr id="41" name="object 5"/>
          <p:cNvSpPr/>
          <p:nvPr/>
        </p:nvSpPr>
        <p:spPr>
          <a:xfrm>
            <a:off x="4157471" y="2267711"/>
            <a:ext cx="1513840" cy="585470"/>
          </a:xfrm>
          <a:custGeom>
            <a:avLst/>
            <a:gdLst/>
            <a:ahLst/>
            <a:cxnLst/>
            <a:rect l="l" t="t" r="r" b="b"/>
            <a:pathLst>
              <a:path w="1513839" h="585469">
                <a:moveTo>
                  <a:pt x="0" y="585215"/>
                </a:moveTo>
                <a:lnTo>
                  <a:pt x="1513331" y="585215"/>
                </a:lnTo>
                <a:lnTo>
                  <a:pt x="1513331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12192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"/>
          <p:cNvSpPr txBox="1"/>
          <p:nvPr/>
        </p:nvSpPr>
        <p:spPr>
          <a:xfrm>
            <a:off x="4294885" y="2436113"/>
            <a:ext cx="112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5EB8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7"/>
          <p:cNvSpPr/>
          <p:nvPr/>
        </p:nvSpPr>
        <p:spPr>
          <a:xfrm>
            <a:off x="4640580" y="2237231"/>
            <a:ext cx="4424680" cy="640080"/>
          </a:xfrm>
          <a:custGeom>
            <a:avLst/>
            <a:gdLst/>
            <a:ahLst/>
            <a:cxnLst/>
            <a:rect l="l" t="t" r="r" b="b"/>
            <a:pathLst>
              <a:path w="4424680" h="640080">
                <a:moveTo>
                  <a:pt x="4424172" y="0"/>
                </a:moveTo>
                <a:lnTo>
                  <a:pt x="1239012" y="0"/>
                </a:lnTo>
                <a:lnTo>
                  <a:pt x="310896" y="0"/>
                </a:lnTo>
                <a:lnTo>
                  <a:pt x="186690" y="0"/>
                </a:lnTo>
                <a:lnTo>
                  <a:pt x="0" y="640080"/>
                </a:lnTo>
                <a:lnTo>
                  <a:pt x="310896" y="640080"/>
                </a:lnTo>
                <a:lnTo>
                  <a:pt x="1052322" y="640080"/>
                </a:lnTo>
                <a:lnTo>
                  <a:pt x="4424172" y="640080"/>
                </a:lnTo>
                <a:lnTo>
                  <a:pt x="4424172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/>
          <p:cNvSpPr txBox="1"/>
          <p:nvPr/>
        </p:nvSpPr>
        <p:spPr>
          <a:xfrm>
            <a:off x="5005451" y="2237358"/>
            <a:ext cx="39135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VAT</a:t>
            </a:r>
            <a:endParaRPr sz="1000" dirty="0">
              <a:latin typeface="Arial"/>
              <a:cs typeface="Arial"/>
            </a:endParaRPr>
          </a:p>
          <a:p>
            <a:pPr marR="5080" algn="just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Loans are sold as claim rights, thus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VAT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is not applicable.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VAT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(20%)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is applicable in the case of the purchase of any asset except the claim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rights.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45" name="object 9"/>
          <p:cNvSpPr/>
          <p:nvPr/>
        </p:nvSpPr>
        <p:spPr>
          <a:xfrm>
            <a:off x="4147225" y="4495800"/>
            <a:ext cx="1513840" cy="494030"/>
          </a:xfrm>
          <a:custGeom>
            <a:avLst/>
            <a:gdLst/>
            <a:ahLst/>
            <a:cxnLst/>
            <a:rect l="l" t="t" r="r" b="b"/>
            <a:pathLst>
              <a:path w="1513839" h="494029">
                <a:moveTo>
                  <a:pt x="0" y="493776"/>
                </a:moveTo>
                <a:lnTo>
                  <a:pt x="1513332" y="493776"/>
                </a:lnTo>
                <a:lnTo>
                  <a:pt x="1513332" y="0"/>
                </a:lnTo>
                <a:lnTo>
                  <a:pt x="0" y="0"/>
                </a:lnTo>
                <a:lnTo>
                  <a:pt x="0" y="493776"/>
                </a:lnTo>
                <a:close/>
              </a:path>
            </a:pathLst>
          </a:custGeom>
          <a:ln w="12192">
            <a:solidFill>
              <a:srgbClr val="460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/>
          <p:cNvSpPr txBox="1"/>
          <p:nvPr/>
        </p:nvSpPr>
        <p:spPr>
          <a:xfrm>
            <a:off x="4320794" y="4659456"/>
            <a:ext cx="1042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uk-UA" sz="1400" dirty="0">
                <a:solidFill>
                  <a:srgbClr val="460968"/>
                </a:solidFill>
                <a:latin typeface="Arial MT"/>
                <a:cs typeface="Arial MT"/>
              </a:rPr>
              <a:t>5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7" name="object 11"/>
          <p:cNvSpPr/>
          <p:nvPr/>
        </p:nvSpPr>
        <p:spPr>
          <a:xfrm>
            <a:off x="4658868" y="4477032"/>
            <a:ext cx="4406265" cy="567408"/>
          </a:xfrm>
          <a:custGeom>
            <a:avLst/>
            <a:gdLst/>
            <a:ahLst/>
            <a:cxnLst/>
            <a:rect l="l" t="t" r="r" b="b"/>
            <a:pathLst>
              <a:path w="4406265" h="548639">
                <a:moveTo>
                  <a:pt x="4405884" y="0"/>
                </a:moveTo>
                <a:lnTo>
                  <a:pt x="1239012" y="0"/>
                </a:lnTo>
                <a:lnTo>
                  <a:pt x="309372" y="0"/>
                </a:lnTo>
                <a:lnTo>
                  <a:pt x="160020" y="0"/>
                </a:lnTo>
                <a:lnTo>
                  <a:pt x="0" y="548640"/>
                </a:lnTo>
                <a:lnTo>
                  <a:pt x="309372" y="548640"/>
                </a:lnTo>
                <a:lnTo>
                  <a:pt x="1078992" y="548640"/>
                </a:lnTo>
                <a:lnTo>
                  <a:pt x="4405884" y="548640"/>
                </a:lnTo>
                <a:lnTo>
                  <a:pt x="4405884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/>
          <p:cNvSpPr txBox="1"/>
          <p:nvPr/>
        </p:nvSpPr>
        <p:spPr>
          <a:xfrm>
            <a:off x="5023358" y="4495800"/>
            <a:ext cx="39052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endParaRPr sz="1000" dirty="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individual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buyer</a:t>
            </a:r>
            <a:r>
              <a:rPr sz="1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has to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pay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tax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amount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5%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sale price,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if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one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purchases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estate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asset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and sells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in less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 years.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49" name="object 13"/>
          <p:cNvGrpSpPr/>
          <p:nvPr/>
        </p:nvGrpSpPr>
        <p:grpSpPr>
          <a:xfrm>
            <a:off x="4151376" y="2958083"/>
            <a:ext cx="4913630" cy="822960"/>
            <a:chOff x="4151376" y="2958083"/>
            <a:chExt cx="4913630" cy="822960"/>
          </a:xfrm>
        </p:grpSpPr>
        <p:sp>
          <p:nvSpPr>
            <p:cNvPr id="50" name="object 14"/>
            <p:cNvSpPr/>
            <p:nvPr/>
          </p:nvSpPr>
          <p:spPr>
            <a:xfrm>
              <a:off x="4157472" y="2983991"/>
              <a:ext cx="1515110" cy="768350"/>
            </a:xfrm>
            <a:custGeom>
              <a:avLst/>
              <a:gdLst/>
              <a:ahLst/>
              <a:cxnLst/>
              <a:rect l="l" t="t" r="r" b="b"/>
              <a:pathLst>
                <a:path w="1515110" h="768350">
                  <a:moveTo>
                    <a:pt x="0" y="0"/>
                  </a:moveTo>
                  <a:lnTo>
                    <a:pt x="1514855" y="0"/>
                  </a:lnTo>
                  <a:lnTo>
                    <a:pt x="1514855" y="768096"/>
                  </a:lnTo>
                  <a:lnTo>
                    <a:pt x="231266" y="764413"/>
                  </a:lnTo>
                  <a:lnTo>
                    <a:pt x="0" y="76809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5"/>
            <p:cNvSpPr/>
            <p:nvPr/>
          </p:nvSpPr>
          <p:spPr>
            <a:xfrm>
              <a:off x="4642104" y="2958083"/>
              <a:ext cx="4422775" cy="822960"/>
            </a:xfrm>
            <a:custGeom>
              <a:avLst/>
              <a:gdLst/>
              <a:ahLst/>
              <a:cxnLst/>
              <a:rect l="l" t="t" r="r" b="b"/>
              <a:pathLst>
                <a:path w="4422775" h="822960">
                  <a:moveTo>
                    <a:pt x="4422648" y="0"/>
                  </a:moveTo>
                  <a:lnTo>
                    <a:pt x="1240536" y="0"/>
                  </a:lnTo>
                  <a:lnTo>
                    <a:pt x="309372" y="0"/>
                  </a:lnTo>
                  <a:lnTo>
                    <a:pt x="240030" y="0"/>
                  </a:lnTo>
                  <a:lnTo>
                    <a:pt x="0" y="822960"/>
                  </a:lnTo>
                  <a:lnTo>
                    <a:pt x="309372" y="822960"/>
                  </a:lnTo>
                  <a:lnTo>
                    <a:pt x="1000506" y="822960"/>
                  </a:lnTo>
                  <a:lnTo>
                    <a:pt x="4422648" y="822960"/>
                  </a:lnTo>
                  <a:lnTo>
                    <a:pt x="4422648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16"/>
          <p:cNvSpPr txBox="1"/>
          <p:nvPr/>
        </p:nvSpPr>
        <p:spPr>
          <a:xfrm>
            <a:off x="4138167" y="2973704"/>
            <a:ext cx="49523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8044" marR="10033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Statutory duties for re-registration of the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asset</a:t>
            </a:r>
            <a:r>
              <a:rPr sz="975" b="1" baseline="2564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75" b="1" spc="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(for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both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individuals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legal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entities):</a:t>
            </a:r>
            <a:endParaRPr sz="1000" dirty="0">
              <a:latin typeface="Arial MT"/>
              <a:cs typeface="Arial MT"/>
            </a:endParaRPr>
          </a:p>
          <a:p>
            <a:pPr marL="156210">
              <a:lnSpc>
                <a:spcPts val="1240"/>
              </a:lnSpc>
              <a:tabLst>
                <a:tab pos="868044" algn="l"/>
              </a:tabLst>
            </a:pPr>
            <a:r>
              <a:rPr sz="2100" baseline="-5952" dirty="0">
                <a:solidFill>
                  <a:srgbClr val="0091DA"/>
                </a:solidFill>
                <a:latin typeface="Arial MT"/>
                <a:cs typeface="Arial MT"/>
              </a:rPr>
              <a:t>3	</a:t>
            </a:r>
            <a:r>
              <a:rPr sz="1000" spc="-5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0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Real estate: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least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2%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of the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sale price;</a:t>
            </a:r>
            <a:endParaRPr sz="1000" dirty="0">
              <a:latin typeface="Arial MT"/>
              <a:cs typeface="Arial MT"/>
            </a:endParaRPr>
          </a:p>
          <a:p>
            <a:pPr marL="1040130" indent="-172720">
              <a:lnSpc>
                <a:spcPts val="1160"/>
              </a:lnSpc>
              <a:buFont typeface="Wingdings"/>
              <a:buChar char=""/>
              <a:tabLst>
                <a:tab pos="1040765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Vehicles: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3%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5% 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sale price;</a:t>
            </a:r>
            <a:endParaRPr sz="1000" dirty="0">
              <a:latin typeface="Arial MT"/>
              <a:cs typeface="Arial MT"/>
            </a:endParaRPr>
          </a:p>
          <a:p>
            <a:pPr marL="1040130" indent="-172720">
              <a:lnSpc>
                <a:spcPct val="100000"/>
              </a:lnSpc>
              <a:buFont typeface="Wingdings"/>
              <a:buChar char=""/>
              <a:tabLst>
                <a:tab pos="1040765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Land: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least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1%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sale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price.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53" name="object 17"/>
          <p:cNvSpPr/>
          <p:nvPr/>
        </p:nvSpPr>
        <p:spPr>
          <a:xfrm>
            <a:off x="4183379" y="5402579"/>
            <a:ext cx="1518285" cy="585470"/>
          </a:xfrm>
          <a:custGeom>
            <a:avLst/>
            <a:gdLst/>
            <a:ahLst/>
            <a:cxnLst/>
            <a:rect l="l" t="t" r="r" b="b"/>
            <a:pathLst>
              <a:path w="1518285" h="585470">
                <a:moveTo>
                  <a:pt x="0" y="585216"/>
                </a:moveTo>
                <a:lnTo>
                  <a:pt x="1517903" y="585216"/>
                </a:lnTo>
                <a:lnTo>
                  <a:pt x="151790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12192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9"/>
          <p:cNvSpPr/>
          <p:nvPr/>
        </p:nvSpPr>
        <p:spPr>
          <a:xfrm>
            <a:off x="4658868" y="5398695"/>
            <a:ext cx="4395470" cy="640080"/>
          </a:xfrm>
          <a:custGeom>
            <a:avLst/>
            <a:gdLst/>
            <a:ahLst/>
            <a:cxnLst/>
            <a:rect l="l" t="t" r="r" b="b"/>
            <a:pathLst>
              <a:path w="4395470" h="640079">
                <a:moveTo>
                  <a:pt x="4395216" y="0"/>
                </a:moveTo>
                <a:lnTo>
                  <a:pt x="1242060" y="0"/>
                </a:lnTo>
                <a:lnTo>
                  <a:pt x="310896" y="0"/>
                </a:lnTo>
                <a:lnTo>
                  <a:pt x="186690" y="0"/>
                </a:lnTo>
                <a:lnTo>
                  <a:pt x="0" y="640080"/>
                </a:lnTo>
                <a:lnTo>
                  <a:pt x="310896" y="640080"/>
                </a:lnTo>
                <a:lnTo>
                  <a:pt x="1055370" y="640080"/>
                </a:lnTo>
                <a:lnTo>
                  <a:pt x="4395216" y="640080"/>
                </a:lnTo>
                <a:lnTo>
                  <a:pt x="4395216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0"/>
          <p:cNvSpPr txBox="1"/>
          <p:nvPr/>
        </p:nvSpPr>
        <p:spPr>
          <a:xfrm>
            <a:off x="5034407" y="5371338"/>
            <a:ext cx="3883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Related to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debt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write-off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by legal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entity</a:t>
            </a:r>
            <a:endParaRPr sz="1000" dirty="0">
              <a:latin typeface="Arial"/>
              <a:cs typeface="Arial"/>
            </a:endParaRPr>
          </a:p>
          <a:p>
            <a:pPr marL="172085" indent="-172720">
              <a:lnSpc>
                <a:spcPct val="100000"/>
              </a:lnSpc>
              <a:buFont typeface="Wingdings"/>
              <a:buChar char=""/>
              <a:tabLst>
                <a:tab pos="172720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Not all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corporate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debts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tax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deductible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case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its</a:t>
            </a:r>
            <a:r>
              <a:rPr sz="1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write-off;</a:t>
            </a:r>
            <a:endParaRPr sz="1000" dirty="0">
              <a:latin typeface="Arial MT"/>
              <a:cs typeface="Arial MT"/>
            </a:endParaRPr>
          </a:p>
          <a:p>
            <a:pPr marL="172085" marR="5080" indent="-172720">
              <a:lnSpc>
                <a:spcPct val="100000"/>
              </a:lnSpc>
              <a:buFont typeface="Wingdings"/>
              <a:buChar char=""/>
              <a:tabLst>
                <a:tab pos="172720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As tax agent legal entity has to pay personal income tax instead of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individual</a:t>
            </a:r>
            <a:r>
              <a:rPr sz="10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borrowers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case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 its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write-off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amount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18%.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57" name="object 21"/>
          <p:cNvSpPr txBox="1"/>
          <p:nvPr/>
        </p:nvSpPr>
        <p:spPr>
          <a:xfrm>
            <a:off x="4365513" y="6038775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 MT"/>
                <a:cs typeface="Arial MT"/>
              </a:rPr>
              <a:t>1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58" name="object 22"/>
          <p:cNvSpPr txBox="1"/>
          <p:nvPr/>
        </p:nvSpPr>
        <p:spPr>
          <a:xfrm>
            <a:off x="4433189" y="6065266"/>
            <a:ext cx="2051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 MT"/>
                <a:cs typeface="Arial MT"/>
              </a:rPr>
              <a:t>Depends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on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 type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asset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and</a:t>
            </a:r>
            <a:r>
              <a:rPr sz="600" dirty="0">
                <a:latin typeface="Arial MT"/>
                <a:cs typeface="Arial MT"/>
              </a:rPr>
              <a:t> its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specific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characteristics</a:t>
            </a:r>
          </a:p>
        </p:txBody>
      </p:sp>
      <p:sp>
        <p:nvSpPr>
          <p:cNvPr id="59" name="object 23"/>
          <p:cNvSpPr txBox="1"/>
          <p:nvPr/>
        </p:nvSpPr>
        <p:spPr>
          <a:xfrm>
            <a:off x="4276344" y="5127273"/>
            <a:ext cx="1889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38D"/>
                </a:solidFill>
                <a:latin typeface="Arial"/>
                <a:cs typeface="Arial"/>
              </a:rPr>
              <a:t>Future</a:t>
            </a:r>
            <a:r>
              <a:rPr sz="14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8D"/>
                </a:solidFill>
                <a:latin typeface="Arial"/>
                <a:cs typeface="Arial"/>
              </a:rPr>
              <a:t>considerations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24"/>
          <p:cNvSpPr txBox="1"/>
          <p:nvPr/>
        </p:nvSpPr>
        <p:spPr>
          <a:xfrm>
            <a:off x="4225544" y="1435353"/>
            <a:ext cx="1800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8D"/>
                </a:solidFill>
                <a:latin typeface="Arial"/>
                <a:cs typeface="Arial"/>
              </a:rPr>
              <a:t>Initial</a:t>
            </a:r>
            <a:r>
              <a:rPr sz="1400" b="1" spc="-9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8D"/>
                </a:solidFill>
                <a:latin typeface="Arial"/>
                <a:cs typeface="Arial"/>
              </a:rPr>
              <a:t>considerations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25"/>
          <p:cNvSpPr/>
          <p:nvPr/>
        </p:nvSpPr>
        <p:spPr>
          <a:xfrm>
            <a:off x="4166615" y="3896867"/>
            <a:ext cx="4898390" cy="494030"/>
          </a:xfrm>
          <a:custGeom>
            <a:avLst/>
            <a:gdLst/>
            <a:ahLst/>
            <a:cxnLst/>
            <a:rect l="l" t="t" r="r" b="b"/>
            <a:pathLst>
              <a:path w="4898390" h="494029">
                <a:moveTo>
                  <a:pt x="0" y="0"/>
                </a:moveTo>
                <a:lnTo>
                  <a:pt x="4898136" y="0"/>
                </a:lnTo>
                <a:lnTo>
                  <a:pt x="4898136" y="493775"/>
                </a:lnTo>
                <a:lnTo>
                  <a:pt x="747649" y="491489"/>
                </a:lnTo>
                <a:lnTo>
                  <a:pt x="0" y="49377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73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6"/>
          <p:cNvSpPr txBox="1"/>
          <p:nvPr/>
        </p:nvSpPr>
        <p:spPr>
          <a:xfrm>
            <a:off x="4291710" y="40198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73697"/>
                </a:solidFill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3" name="object 27"/>
          <p:cNvSpPr/>
          <p:nvPr/>
        </p:nvSpPr>
        <p:spPr>
          <a:xfrm>
            <a:off x="4651248" y="3855719"/>
            <a:ext cx="4413885" cy="548640"/>
          </a:xfrm>
          <a:custGeom>
            <a:avLst/>
            <a:gdLst/>
            <a:ahLst/>
            <a:cxnLst/>
            <a:rect l="l" t="t" r="r" b="b"/>
            <a:pathLst>
              <a:path w="4413884" h="548639">
                <a:moveTo>
                  <a:pt x="4413504" y="12"/>
                </a:moveTo>
                <a:lnTo>
                  <a:pt x="1240523" y="12"/>
                </a:lnTo>
                <a:lnTo>
                  <a:pt x="160020" y="0"/>
                </a:lnTo>
                <a:lnTo>
                  <a:pt x="0" y="548640"/>
                </a:lnTo>
                <a:lnTo>
                  <a:pt x="210312" y="548640"/>
                </a:lnTo>
                <a:lnTo>
                  <a:pt x="1080516" y="548640"/>
                </a:lnTo>
                <a:lnTo>
                  <a:pt x="4413504" y="548640"/>
                </a:lnTo>
                <a:lnTo>
                  <a:pt x="4413504" y="12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8"/>
          <p:cNvSpPr txBox="1"/>
          <p:nvPr/>
        </p:nvSpPr>
        <p:spPr>
          <a:xfrm>
            <a:off x="4904359" y="3886580"/>
            <a:ext cx="25603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 collateral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1000" dirty="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Mortgage: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least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0.01%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sale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price;</a:t>
            </a:r>
            <a:endParaRPr sz="1000" dirty="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Vehicles: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least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1%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sale price.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65" name="object 29"/>
          <p:cNvSpPr/>
          <p:nvPr/>
        </p:nvSpPr>
        <p:spPr>
          <a:xfrm>
            <a:off x="4157471" y="1725167"/>
            <a:ext cx="1513840" cy="402590"/>
          </a:xfrm>
          <a:custGeom>
            <a:avLst/>
            <a:gdLst/>
            <a:ahLst/>
            <a:cxnLst/>
            <a:rect l="l" t="t" r="r" b="b"/>
            <a:pathLst>
              <a:path w="1513839" h="402589">
                <a:moveTo>
                  <a:pt x="0" y="402336"/>
                </a:moveTo>
                <a:lnTo>
                  <a:pt x="1513331" y="402336"/>
                </a:lnTo>
                <a:lnTo>
                  <a:pt x="1513331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12192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0"/>
          <p:cNvSpPr txBox="1"/>
          <p:nvPr/>
        </p:nvSpPr>
        <p:spPr>
          <a:xfrm>
            <a:off x="4294885" y="1801749"/>
            <a:ext cx="112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338D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7" name="object 31"/>
          <p:cNvSpPr/>
          <p:nvPr/>
        </p:nvSpPr>
        <p:spPr>
          <a:xfrm>
            <a:off x="4640580" y="1694687"/>
            <a:ext cx="4424680" cy="457200"/>
          </a:xfrm>
          <a:custGeom>
            <a:avLst/>
            <a:gdLst/>
            <a:ahLst/>
            <a:cxnLst/>
            <a:rect l="l" t="t" r="r" b="b"/>
            <a:pathLst>
              <a:path w="4424680" h="457200">
                <a:moveTo>
                  <a:pt x="4424172" y="0"/>
                </a:moveTo>
                <a:lnTo>
                  <a:pt x="1239012" y="0"/>
                </a:lnTo>
                <a:lnTo>
                  <a:pt x="310896" y="0"/>
                </a:lnTo>
                <a:lnTo>
                  <a:pt x="133350" y="0"/>
                </a:lnTo>
                <a:lnTo>
                  <a:pt x="0" y="457200"/>
                </a:lnTo>
                <a:lnTo>
                  <a:pt x="310896" y="457200"/>
                </a:lnTo>
                <a:lnTo>
                  <a:pt x="1105662" y="457200"/>
                </a:lnTo>
                <a:lnTo>
                  <a:pt x="4424172" y="457200"/>
                </a:lnTo>
                <a:lnTo>
                  <a:pt x="442417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2"/>
          <p:cNvSpPr txBox="1"/>
          <p:nvPr/>
        </p:nvSpPr>
        <p:spPr>
          <a:xfrm>
            <a:off x="5005450" y="1755393"/>
            <a:ext cx="408508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Fee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Buyer</a:t>
            </a:r>
            <a:r>
              <a:rPr sz="1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pays</a:t>
            </a:r>
            <a:r>
              <a:rPr sz="1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e-marketplace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fee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amount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ru-RU" sz="1000" spc="-5" dirty="0" smtClean="0">
                <a:solidFill>
                  <a:srgbClr val="FFFFFF"/>
                </a:solidFill>
                <a:latin typeface="Arial MT"/>
                <a:cs typeface="Arial MT"/>
              </a:rPr>
              <a:t>1-5</a:t>
            </a:r>
            <a:r>
              <a:rPr sz="1000" spc="-5" dirty="0" smtClean="0">
                <a:solidFill>
                  <a:srgbClr val="FFFFFF"/>
                </a:solidFill>
                <a:latin typeface="Arial MT"/>
                <a:cs typeface="Arial MT"/>
              </a:rPr>
              <a:t>%</a:t>
            </a:r>
            <a:r>
              <a:rPr sz="100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of the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sale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price.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69" name="object 33"/>
          <p:cNvSpPr/>
          <p:nvPr/>
        </p:nvSpPr>
        <p:spPr>
          <a:xfrm>
            <a:off x="814577" y="1192530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114" y="0"/>
                </a:lnTo>
              </a:path>
            </a:pathLst>
          </a:custGeom>
          <a:ln w="19812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4"/>
          <p:cNvSpPr txBox="1">
            <a:spLocks noGrp="1"/>
          </p:cNvSpPr>
          <p:nvPr>
            <p:ph type="title"/>
          </p:nvPr>
        </p:nvSpPr>
        <p:spPr>
          <a:xfrm>
            <a:off x="813003" y="439369"/>
            <a:ext cx="3077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Consider</a:t>
            </a:r>
            <a:r>
              <a:rPr spc="5" dirty="0"/>
              <a:t>a</a:t>
            </a:r>
            <a:r>
              <a:rPr dirty="0"/>
              <a:t>tions</a:t>
            </a:r>
          </a:p>
        </p:txBody>
      </p:sp>
      <p:sp>
        <p:nvSpPr>
          <p:cNvPr id="71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8988806" y="6316631"/>
            <a:ext cx="140334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/>
          <a:srcRect l="10697" t="21946" r="33746" b="45203"/>
          <a:stretch/>
        </p:blipFill>
        <p:spPr>
          <a:xfrm>
            <a:off x="7464679" y="350387"/>
            <a:ext cx="1674976" cy="6190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1148</Words>
  <Application>Microsoft Office PowerPoint</Application>
  <PresentationFormat>Аркуш A4 (210x297 мм)</PresentationFormat>
  <Paragraphs>137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3" baseType="lpstr">
      <vt:lpstr>Arial</vt:lpstr>
      <vt:lpstr>Arial MT</vt:lpstr>
      <vt:lpstr>Calibri</vt:lpstr>
      <vt:lpstr>Cera Pro</vt:lpstr>
      <vt:lpstr>Cera pro regular</vt:lpstr>
      <vt:lpstr>Times New Roman</vt:lpstr>
      <vt:lpstr>Wingdings</vt:lpstr>
      <vt:lpstr>Office Theme</vt:lpstr>
      <vt:lpstr>E-Auctioning Process  Guidelines</vt:lpstr>
      <vt:lpstr>Презентація PowerPoint</vt:lpstr>
      <vt:lpstr>Презентація PowerPoint</vt:lpstr>
      <vt:lpstr>How can I buy DGF assets for sale?  Step by step process </vt:lpstr>
      <vt:lpstr>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Talkbook  template</dc:title>
  <dc:creator>Ketrysh, Valeriia</dc:creator>
  <cp:lastModifiedBy>Сироватка Світлана Леонідівна</cp:lastModifiedBy>
  <cp:revision>61</cp:revision>
  <dcterms:created xsi:type="dcterms:W3CDTF">2021-08-13T08:25:23Z</dcterms:created>
  <dcterms:modified xsi:type="dcterms:W3CDTF">2024-02-06T13:08:05Z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2021-08-13T00:00:00Z</vt:filetime>
  </property>
</Properties>
</file>