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99" r:id="rId4"/>
  </p:sldMasterIdLst>
  <p:notesMasterIdLst>
    <p:notesMasterId r:id="rId12"/>
  </p:notesMasterIdLst>
  <p:handoutMasterIdLst>
    <p:handoutMasterId r:id="rId13"/>
  </p:handoutMasterIdLst>
  <p:sldIdLst>
    <p:sldId id="342" r:id="rId5"/>
    <p:sldId id="400" r:id="rId6"/>
    <p:sldId id="399" r:id="rId7"/>
    <p:sldId id="401" r:id="rId8"/>
    <p:sldId id="402" r:id="rId9"/>
    <p:sldId id="404" r:id="rId10"/>
    <p:sldId id="405" r:id="rId11"/>
  </p:sldIdLst>
  <p:sldSz cx="9144000" cy="5143500" type="screen16x9"/>
  <p:notesSz cx="6797675" cy="9926638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3117">
          <p15:clr>
            <a:srgbClr val="A4A3A4"/>
          </p15:clr>
        </p15:guide>
        <p15:guide id="4" orient="horz" pos="577">
          <p15:clr>
            <a:srgbClr val="A4A3A4"/>
          </p15:clr>
        </p15:guide>
        <p15:guide id="5" orient="horz" pos="2527">
          <p15:clr>
            <a:srgbClr val="A4A3A4"/>
          </p15:clr>
        </p15:guide>
        <p15:guide id="6" orient="horz" pos="2119">
          <p15:clr>
            <a:srgbClr val="A4A3A4"/>
          </p15:clr>
        </p15:guide>
        <p15:guide id="7" orient="horz" pos="2028">
          <p15:clr>
            <a:srgbClr val="A4A3A4"/>
          </p15:clr>
        </p15:guide>
        <p15:guide id="8" orient="horz" pos="486">
          <p15:clr>
            <a:srgbClr val="A4A3A4"/>
          </p15:clr>
        </p15:guide>
        <p15:guide id="9" orient="horz" pos="804">
          <p15:clr>
            <a:srgbClr val="A4A3A4"/>
          </p15:clr>
        </p15:guide>
        <p15:guide id="10" orient="horz" pos="123">
          <p15:clr>
            <a:srgbClr val="A4A3A4"/>
          </p15:clr>
        </p15:guide>
        <p15:guide id="11" orient="horz" pos="1121">
          <p15:clr>
            <a:srgbClr val="A4A3A4"/>
          </p15:clr>
        </p15:guide>
        <p15:guide id="12" orient="horz" pos="1620">
          <p15:clr>
            <a:srgbClr val="A4A3A4"/>
          </p15:clr>
        </p15:guide>
        <p15:guide id="13" orient="horz" pos="1529">
          <p15:clr>
            <a:srgbClr val="A4A3A4"/>
          </p15:clr>
        </p15:guide>
        <p15:guide id="14" orient="horz" pos="1030">
          <p15:clr>
            <a:srgbClr val="A4A3A4"/>
          </p15:clr>
        </p15:guide>
        <p15:guide id="15" orient="horz" pos="894">
          <p15:clr>
            <a:srgbClr val="A4A3A4"/>
          </p15:clr>
        </p15:guide>
        <p15:guide id="16" orient="horz" pos="2618">
          <p15:clr>
            <a:srgbClr val="A4A3A4"/>
          </p15:clr>
        </p15:guide>
        <p15:guide id="17" pos="4740">
          <p15:clr>
            <a:srgbClr val="A4A3A4"/>
          </p15:clr>
        </p15:guide>
        <p15:guide id="18" pos="2018">
          <p15:clr>
            <a:srgbClr val="A4A3A4"/>
          </p15:clr>
        </p15:guide>
        <p15:guide id="19" pos="1111">
          <p15:clr>
            <a:srgbClr val="A4A3A4"/>
          </p15:clr>
        </p15:guide>
        <p15:guide id="20" pos="204">
          <p15:clr>
            <a:srgbClr val="A4A3A4"/>
          </p15:clr>
        </p15:guide>
        <p15:guide id="21" pos="5556">
          <p15:clr>
            <a:srgbClr val="A4A3A4"/>
          </p15:clr>
        </p15:guide>
        <p15:guide id="22" pos="1927">
          <p15:clr>
            <a:srgbClr val="A4A3A4"/>
          </p15:clr>
        </p15:guide>
        <p15:guide id="23" pos="2835">
          <p15:clr>
            <a:srgbClr val="A4A3A4"/>
          </p15:clr>
        </p15:guide>
        <p15:guide id="24" pos="3833">
          <p15:clr>
            <a:srgbClr val="A4A3A4"/>
          </p15:clr>
        </p15:guide>
        <p15:guide id="25" pos="4649">
          <p15:clr>
            <a:srgbClr val="A4A3A4"/>
          </p15:clr>
        </p15:guide>
        <p15:guide id="26" pos="3742">
          <p15:clr>
            <a:srgbClr val="A4A3A4"/>
          </p15:clr>
        </p15:guide>
        <p15:guide id="27" pos="1020">
          <p15:clr>
            <a:srgbClr val="A4A3A4"/>
          </p15:clr>
        </p15:guide>
        <p15:guide id="28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38">
          <p15:clr>
            <a:srgbClr val="A4A3A4"/>
          </p15:clr>
        </p15:guide>
        <p15:guide id="2" orient="horz" pos="495">
          <p15:clr>
            <a:srgbClr val="A4A3A4"/>
          </p15:clr>
        </p15:guide>
        <p15:guide id="3" pos="281">
          <p15:clr>
            <a:srgbClr val="A4A3A4"/>
          </p15:clr>
        </p15:guide>
        <p15:guide id="4" pos="40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5FB49-3FBE-41CF-8DFC-A938FE5134F0}">
  <a:tblStyle styleId="{C115FB49-3FBE-41CF-8DFC-A938FE5134F0}" styleName="GfK Group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lt2"/>
              </a:solidFill>
              <a:prstDash val="dash"/>
            </a:ln>
          </a:top>
          <a:bottom>
            <a:ln w="6350" cmpd="sng">
              <a:solidFill>
                <a:schemeClr val="lt2"/>
              </a:solidFill>
              <a:prstDash val="dash"/>
            </a:ln>
          </a:bottom>
          <a:insideH>
            <a:ln w="6350" cmpd="sng">
              <a:solidFill>
                <a:schemeClr val="lt2"/>
              </a:solidFill>
              <a:prstDash val="dash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solidFill>
            <a:srgbClr val="E8E7E6"/>
          </a:solidFill>
        </a:fill>
      </a:tcStyle>
    </a:band1V>
    <a:lastCol>
      <a:tcStyle>
        <a:tcBdr/>
        <a:fill>
          <a:solidFill>
            <a:srgbClr val="E8E7E6"/>
          </a:solidFill>
        </a:fill>
      </a:tcStyle>
    </a:lastCol>
    <a:firstCol>
      <a:tcStyle>
        <a:tcBdr/>
        <a:fill>
          <a:solidFill>
            <a:srgbClr val="E8E7E6"/>
          </a:solidFill>
        </a:fill>
      </a:tcStyle>
    </a:firstCol>
    <a:lastRow>
      <a:tcTxStyle b="on"/>
      <a:tcStyle>
        <a:tcBdr>
          <a:top>
            <a:ln w="9525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</a:tcBdr>
      </a:tcStyle>
    </a:lastRow>
    <a:firstRow>
      <a:tcTxStyle b="on"/>
      <a:tcStyle>
        <a:tcBdr>
          <a:top>
            <a:ln>
              <a:noFill/>
            </a:ln>
          </a:top>
          <a:bottom>
            <a:ln w="952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8225" autoAdjust="0"/>
  </p:normalViewPr>
  <p:slideViewPr>
    <p:cSldViewPr showGuides="1">
      <p:cViewPr varScale="1">
        <p:scale>
          <a:sx n="98" d="100"/>
          <a:sy n="98" d="100"/>
        </p:scale>
        <p:origin x="804" y="-102"/>
      </p:cViewPr>
      <p:guideLst>
        <p:guide orient="horz" pos="2981"/>
        <p:guide orient="horz" pos="3026"/>
        <p:guide orient="horz" pos="3117"/>
        <p:guide orient="horz" pos="577"/>
        <p:guide orient="horz" pos="2527"/>
        <p:guide orient="horz" pos="2119"/>
        <p:guide orient="horz" pos="2028"/>
        <p:guide orient="horz" pos="486"/>
        <p:guide orient="horz" pos="804"/>
        <p:guide orient="horz" pos="123"/>
        <p:guide orient="horz" pos="1121"/>
        <p:guide orient="horz" pos="1620"/>
        <p:guide orient="horz" pos="1529"/>
        <p:guide orient="horz" pos="1030"/>
        <p:guide orient="horz" pos="894"/>
        <p:guide orient="horz" pos="2618"/>
        <p:guide pos="4740"/>
        <p:guide pos="2018"/>
        <p:guide pos="1111"/>
        <p:guide pos="204"/>
        <p:guide pos="5556"/>
        <p:guide pos="1927"/>
        <p:guide pos="2835"/>
        <p:guide pos="3833"/>
        <p:guide pos="4649"/>
        <p:guide pos="3742"/>
        <p:guide pos="102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68"/>
    </p:cViewPr>
  </p:sorterViewPr>
  <p:notesViewPr>
    <p:cSldViewPr showGuides="1">
      <p:cViewPr varScale="1">
        <p:scale>
          <a:sx n="81" d="100"/>
          <a:sy n="81" d="100"/>
        </p:scale>
        <p:origin x="3996" y="96"/>
      </p:cViewPr>
      <p:guideLst>
        <p:guide orient="horz" pos="5938"/>
        <p:guide orient="horz" pos="495"/>
        <p:guide pos="281"/>
        <p:guide pos="40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18-29</c:v>
                </c:pt>
                <c:pt idx="1">
                  <c:v>30-45</c:v>
                </c:pt>
                <c:pt idx="2">
                  <c:v>46-60</c:v>
                </c:pt>
                <c:pt idx="3">
                  <c:v>61+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0.21635094715852443</c:v>
                </c:pt>
                <c:pt idx="1">
                  <c:v>0.34745762711864409</c:v>
                </c:pt>
                <c:pt idx="2">
                  <c:v>0.26570289132602193</c:v>
                </c:pt>
                <c:pt idx="3">
                  <c:v>0.17048853439680958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7-43ED-BA4C-6A1503C84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2331688"/>
        <c:axId val="342332080"/>
      </c:barChart>
      <c:catAx>
        <c:axId val="342331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uk-UA"/>
          </a:p>
        </c:txPr>
        <c:crossAx val="342332080"/>
        <c:crosses val="autoZero"/>
        <c:auto val="1"/>
        <c:lblAlgn val="ctr"/>
        <c:lblOffset val="100"/>
        <c:noMultiLvlLbl val="0"/>
      </c:catAx>
      <c:valAx>
        <c:axId val="3423320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4233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01615828406272"/>
          <c:y val="2.2727244094488189E-2"/>
          <c:w val="0.68238187694735064"/>
          <c:h val="0.8914738334647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21-479D-9279-3D4C8679154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21-479D-9279-3D4C8679154B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21-479D-9279-3D4C867915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Дуже цiкавлюся</c:v>
                </c:pt>
                <c:pt idx="1">
                  <c:v>Скорiше цiкавлюся</c:v>
                </c:pt>
                <c:pt idx="2">
                  <c:v>Скорiше не цiкавлюся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8.3250249252243266E-2</c:v>
                </c:pt>
                <c:pt idx="1">
                  <c:v>0.50149551345962118</c:v>
                </c:pt>
                <c:pt idx="2">
                  <c:v>0.41575274177467597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21-479D-9279-3D4C86791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55691488195416"/>
          <c:y val="0.36012523014444259"/>
          <c:w val="0.48840575086720101"/>
          <c:h val="0.22389102362204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Північ</c:v>
                </c:pt>
                <c:pt idx="1">
                  <c:v>Центр</c:v>
                </c:pt>
                <c:pt idx="2">
                  <c:v>Південь</c:v>
                </c:pt>
                <c:pt idx="3">
                  <c:v>Захід</c:v>
                </c:pt>
                <c:pt idx="4">
                  <c:v>Схід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0.20388833499501496</c:v>
                </c:pt>
                <c:pt idx="1">
                  <c:v>0.13858424725822532</c:v>
                </c:pt>
                <c:pt idx="2">
                  <c:v>0.11964107676969092</c:v>
                </c:pt>
                <c:pt idx="3">
                  <c:v>0.27467597208374878</c:v>
                </c:pt>
                <c:pt idx="4">
                  <c:v>0.26321036889332006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8E-4903-B252-2AEC664B9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2102152"/>
        <c:axId val="392100192"/>
      </c:barChart>
      <c:catAx>
        <c:axId val="392102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uk-UA"/>
          </a:p>
        </c:txPr>
        <c:crossAx val="392100192"/>
        <c:crosses val="autoZero"/>
        <c:auto val="1"/>
        <c:lblAlgn val="ctr"/>
        <c:lblOffset val="100"/>
        <c:noMultiLvlLbl val="0"/>
      </c:catAx>
      <c:valAx>
        <c:axId val="392100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210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Село/селище</c:v>
                </c:pt>
                <c:pt idx="1">
                  <c:v>Місто до 100 тис. мешканців</c:v>
                </c:pt>
                <c:pt idx="2">
                  <c:v>Місто більше 100 тис. мешканців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</c:v>
                </c:pt>
                <c:pt idx="1">
                  <c:v>0.22</c:v>
                </c:pt>
                <c:pt idx="2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8E-4903-B252-2AEC664B9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9284654358782"/>
          <c:y val="0.18954507726798214"/>
          <c:w val="0.33975442161410641"/>
          <c:h val="0.62090984546403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22418" y="194745"/>
            <a:ext cx="432283" cy="4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6088" y="9427939"/>
            <a:ext cx="496902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</a:t>
            </a:r>
            <a:fld id="{C8998D9E-49B2-4097-B552-57EEB9E5A717}" type="datetime4">
              <a:rPr lang="en-US" smtClean="0"/>
              <a:t>May 21, 2020</a:t>
            </a:fld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T</a:t>
            </a:r>
            <a:r>
              <a:rPr lang="ru-RU" dirty="0" smtClean="0"/>
              <a:t>і</a:t>
            </a:r>
            <a:r>
              <a:rPr lang="en-US" dirty="0" err="1" smtClean="0"/>
              <a:t>tle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 smtClean="0"/>
              <a:t>presentat</a:t>
            </a:r>
            <a:r>
              <a:rPr lang="ru-RU" dirty="0" smtClean="0"/>
              <a:t>і</a:t>
            </a:r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gray">
          <a:xfrm>
            <a:off x="5703157" y="9427939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‹№›</a:t>
            </a:fld>
            <a:endParaRPr lang="de-DE" sz="8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427" y="786739"/>
            <a:ext cx="5905161" cy="33225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8" y="4315229"/>
            <a:ext cx="5905500" cy="48246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88" y="9427939"/>
            <a:ext cx="496902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</a:t>
            </a:r>
            <a:fld id="{0B798607-B8D6-44E8-B6BA-DA2D673578FB}" type="datetime4">
              <a:rPr lang="en-US" smtClean="0"/>
              <a:t>May 21, 2020</a:t>
            </a:fld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T</a:t>
            </a:r>
            <a:r>
              <a:rPr lang="ru-RU" dirty="0" smtClean="0"/>
              <a:t>і</a:t>
            </a:r>
            <a:r>
              <a:rPr lang="en-US" dirty="0" err="1" smtClean="0"/>
              <a:t>tle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 smtClean="0"/>
              <a:t>presentat</a:t>
            </a:r>
            <a:r>
              <a:rPr lang="ru-RU" dirty="0" smtClean="0"/>
              <a:t>і</a:t>
            </a:r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gray">
          <a:xfrm>
            <a:off x="5703157" y="9427939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fld id="{CA005866-F985-470A-86CC-2BB4A48D5BA8}" type="slidenum">
              <a:rPr lang="de-DE" sz="800" smtClean="0">
                <a:solidFill>
                  <a:schemeClr val="bg2"/>
                </a:solidFill>
              </a:rPr>
              <a:pPr lvl="0" algn="r"/>
              <a:t>‹№›</a:t>
            </a:fld>
            <a:endParaRPr lang="de-DE" sz="8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  <p:sp>
        <p:nvSpPr>
          <p:cNvPr id="7" name="Rechteck 3"/>
          <p:cNvSpPr/>
          <p:nvPr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88" y="1954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59" name="Rechteck 58"/>
          <p:cNvSpPr/>
          <p:nvPr/>
        </p:nvSpPr>
        <p:spPr bwMode="gray">
          <a:xfrm>
            <a:off x="323410" y="1779662"/>
            <a:ext cx="8497134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 bwMode="gray">
          <a:xfrm>
            <a:off x="323410" y="3147814"/>
            <a:ext cx="8496118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hteck 2"/>
          <p:cNvSpPr/>
          <p:nvPr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hteck 58"/>
          <p:cNvSpPr/>
          <p:nvPr/>
        </p:nvSpPr>
        <p:spPr bwMode="gray">
          <a:xfrm>
            <a:off x="323410" y="1779662"/>
            <a:ext cx="8497134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hteck 59"/>
          <p:cNvSpPr/>
          <p:nvPr/>
        </p:nvSpPr>
        <p:spPr bwMode="gray">
          <a:xfrm>
            <a:off x="323410" y="3147814"/>
            <a:ext cx="8496118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88" y="195420"/>
            <a:ext cx="1080000" cy="1080000"/>
          </a:xfrm>
          <a:prstGeom prst="rect">
            <a:avLst/>
          </a:prstGeom>
        </p:spPr>
      </p:pic>
      <p:sp>
        <p:nvSpPr>
          <p:cNvPr id="10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88" y="1954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110" y="1779952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 smtClean="0"/>
              <a:t>Click to add text for divider slide</a:t>
            </a:r>
          </a:p>
        </p:txBody>
      </p:sp>
      <p:sp>
        <p:nvSpPr>
          <p:cNvPr id="59" name="Rechteck 58"/>
          <p:cNvSpPr/>
          <p:nvPr/>
        </p:nvSpPr>
        <p:spPr bwMode="gray">
          <a:xfrm>
            <a:off x="323410" y="1779662"/>
            <a:ext cx="8497134" cy="72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 bwMode="gray">
          <a:xfrm>
            <a:off x="323410" y="3147814"/>
            <a:ext cx="8496118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hteck 2"/>
          <p:cNvSpPr/>
          <p:nvPr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hteck 58"/>
          <p:cNvSpPr/>
          <p:nvPr/>
        </p:nvSpPr>
        <p:spPr bwMode="gray">
          <a:xfrm>
            <a:off x="323410" y="1779662"/>
            <a:ext cx="8497134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hteck 59"/>
          <p:cNvSpPr/>
          <p:nvPr/>
        </p:nvSpPr>
        <p:spPr bwMode="gray">
          <a:xfrm>
            <a:off x="323410" y="3147814"/>
            <a:ext cx="8496118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88" y="195420"/>
            <a:ext cx="1080000" cy="1080000"/>
          </a:xfrm>
          <a:prstGeom prst="rect">
            <a:avLst/>
          </a:prstGeom>
        </p:spPr>
      </p:pic>
      <p:sp>
        <p:nvSpPr>
          <p:cNvPr id="10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88" y="1954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0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411" y="195420"/>
            <a:ext cx="7056979" cy="288040"/>
          </a:xfrm>
        </p:spPr>
        <p:txBody>
          <a:bodyPr anchor="ctr"/>
          <a:lstStyle>
            <a:lvl1pPr>
              <a:defRPr b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uk-UA" dirty="0" smtClean="0"/>
              <a:t>Назва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410" y="1595640"/>
            <a:ext cx="8497180" cy="3280430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uk-UA" noProof="0" dirty="0" err="1" smtClean="0"/>
              <a:t>Click</a:t>
            </a:r>
            <a:r>
              <a:rPr lang="uk-UA" noProof="0" dirty="0" smtClean="0"/>
              <a:t> </a:t>
            </a:r>
            <a:r>
              <a:rPr lang="uk-UA" noProof="0" dirty="0" err="1" smtClean="0"/>
              <a:t>to</a:t>
            </a:r>
            <a:r>
              <a:rPr lang="uk-UA" noProof="0" dirty="0" smtClean="0"/>
              <a:t> </a:t>
            </a:r>
            <a:r>
              <a:rPr lang="uk-UA" noProof="0" dirty="0" err="1" smtClean="0"/>
              <a:t>add</a:t>
            </a:r>
            <a:r>
              <a:rPr lang="uk-UA" noProof="0" dirty="0" smtClean="0"/>
              <a:t> </a:t>
            </a:r>
            <a:r>
              <a:rPr lang="uk-UA" noProof="0" dirty="0" err="1" smtClean="0"/>
              <a:t>agenda</a:t>
            </a:r>
            <a:endParaRPr lang="uk-UA" noProof="0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411" y="555471"/>
            <a:ext cx="7056980" cy="671736"/>
          </a:xfrm>
        </p:spPr>
        <p:txBody>
          <a:bodyPr anchor="t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3409" y="1299219"/>
            <a:ext cx="8497179" cy="224408"/>
          </a:xfrm>
        </p:spPr>
        <p:txBody>
          <a:bodyPr anchor="b"/>
          <a:lstStyle>
            <a:lvl1pPr>
              <a:defRPr sz="1400" i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uk-UA" noProof="0" dirty="0" smtClean="0"/>
              <a:t>Запитання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88" y="1954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0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1.emf"/><Relationship Id="rId5" Type="http://schemas.openxmlformats.org/officeDocument/2006/relationships/theme" Target="../theme/theme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157791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think-cell Folie" r:id="rId10" imgW="353" imgH="353" progId="TCLayout.ActiveDocument.1">
                  <p:embed/>
                </p:oleObj>
              </mc:Choice>
              <mc:Fallback>
                <p:oleObj name="think-cell Folie" r:id="rId10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7056979" cy="288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‹№›</a:t>
            </a:fld>
            <a:endParaRPr lang="en-US" sz="80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uk-UA" sz="800" noProof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©</a:t>
            </a:r>
            <a:r>
              <a:rPr lang="en-US" sz="800" noProof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" b="1" noProof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Info</a:t>
            </a:r>
            <a:r>
              <a:rPr lang="uk-UA" sz="800" b="1" noProof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" b="1" noProof="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Sapіens</a:t>
            </a:r>
            <a:r>
              <a:rPr lang="en-US" sz="800" baseline="0" noProof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800" noProof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| Методологія</a:t>
            </a:r>
          </a:p>
        </p:txBody>
      </p:sp>
      <p:sp>
        <p:nvSpPr>
          <p:cNvPr id="4" name="VCT_Marker_ID_4" hidden="1"/>
          <p:cNvSpPr/>
          <p:nvPr>
            <p:custDataLst>
              <p:tags r:id="rId9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2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849" y="1581150"/>
            <a:ext cx="8496301" cy="1008193"/>
          </a:xfrm>
        </p:spPr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МЕТОДОЛОГІЯ ДОСЛІДЖЕННЯ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gray">
          <a:xfrm>
            <a:off x="323849" y="2554157"/>
            <a:ext cx="8496301" cy="1008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Контактні особи: </a:t>
            </a:r>
          </a:p>
          <a:p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Інна Волосевич, заступниця директора;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Inna.Volosevych@sapiens.com.ua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Анастасія </a:t>
            </a:r>
            <a:r>
              <a:rPr lang="uk-UA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Шуренкова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експертка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з досліджень;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Anastasiya.Shurenkova@sapiens.com.ua</a:t>
            </a:r>
            <a:endParaRPr lang="uk-U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6731"/>
            <a:ext cx="1609725" cy="160307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37350" y="4008636"/>
            <a:ext cx="3131820" cy="68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gray">
          <a:xfrm>
            <a:off x="865750" y="4095750"/>
            <a:ext cx="1295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200" cap="all" dirty="0">
                <a:solidFill>
                  <a:srgbClr val="808080"/>
                </a:solidFill>
                <a:latin typeface="Arial"/>
                <a:ea typeface="Calibri"/>
              </a:rPr>
              <a:t>ЗА </a:t>
            </a:r>
            <a:r>
              <a:rPr lang="uk-UA" sz="1200" cap="all" dirty="0" smtClean="0">
                <a:solidFill>
                  <a:srgbClr val="808080"/>
                </a:solidFill>
                <a:latin typeface="Arial"/>
                <a:ea typeface="Calibri"/>
              </a:rPr>
              <a:t>ПІДТРИМКИ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9970" y="3867150"/>
            <a:ext cx="79200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gray">
          <a:xfrm>
            <a:off x="457200" y="1276350"/>
            <a:ext cx="1905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нутый угол 13"/>
          <p:cNvSpPr/>
          <p:nvPr/>
        </p:nvSpPr>
        <p:spPr bwMode="gray">
          <a:xfrm>
            <a:off x="2514600" y="3257550"/>
            <a:ext cx="6019800" cy="1676400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endPara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uk-UA" sz="11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А1</a:t>
            </a:r>
            <a:r>
              <a:rPr lang="uk-UA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Скажіть, будь ласка, наскільки ви цікавитеся інформацією щодо фінансових послуг в Україні? </a:t>
            </a:r>
            <a:endParaRPr lang="uk-UA" sz="11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uk-UA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ЗАЧИТАЙТЕ</a:t>
            </a:r>
            <a:endParaRPr lang="uk-UA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Дуже цікавлюся	1</a:t>
            </a:r>
          </a:p>
          <a:p>
            <a:pPr>
              <a:spcBef>
                <a:spcPts val="300"/>
              </a:spcBef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Скоріше цікавлюся	2</a:t>
            </a:r>
          </a:p>
          <a:p>
            <a:pPr>
              <a:spcBef>
                <a:spcPts val="300"/>
              </a:spcBef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Скоріше не цікавлюся	3</a:t>
            </a:r>
          </a:p>
          <a:p>
            <a:pPr>
              <a:spcBef>
                <a:spcPts val="300"/>
              </a:spcBef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Зовсім не цікавлюся	</a:t>
            </a:r>
            <a:r>
              <a:rPr lang="uk-UA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uk-UA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ЗАВЕРШИТИ </a:t>
            </a:r>
            <a:r>
              <a:rPr lang="uk-UA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ІНТЕРВ’Ю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7056979" cy="288040"/>
          </a:xfrm>
        </p:spPr>
        <p:txBody>
          <a:bodyPr/>
          <a:lstStyle/>
          <a:p>
            <a:r>
              <a:rPr lang="uk-UA" sz="2400" b="1" dirty="0"/>
              <a:t>Цільова </a:t>
            </a:r>
            <a:r>
              <a:rPr lang="uk-UA" sz="2400" b="1" dirty="0" smtClean="0"/>
              <a:t>аудиторія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 bwMode="gray">
          <a:xfrm>
            <a:off x="2514600" y="1276350"/>
            <a:ext cx="6019800" cy="15240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Доросле населення України (чоловіки і жінки віком від 18 років)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Цікавляться інформацією щодо фінансових послуг в Україні хоча б на мінімальному рівні</a:t>
            </a:r>
          </a:p>
        </p:txBody>
      </p:sp>
      <p:sp>
        <p:nvSpPr>
          <p:cNvPr id="11" name="Стрелка вниз 10"/>
          <p:cNvSpPr/>
          <p:nvPr/>
        </p:nvSpPr>
        <p:spPr bwMode="gray">
          <a:xfrm>
            <a:off x="4495800" y="2933700"/>
            <a:ext cx="1219200" cy="381000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gray">
          <a:xfrm>
            <a:off x="2540000" y="2952750"/>
            <a:ext cx="18434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600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itchFamily="34" charset="0"/>
              </a:rPr>
              <a:t>Питання анкети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287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7056979" cy="288040"/>
          </a:xfrm>
        </p:spPr>
        <p:txBody>
          <a:bodyPr/>
          <a:lstStyle/>
          <a:p>
            <a:r>
              <a:rPr lang="ru-RU" sz="2400" b="1" dirty="0"/>
              <a:t>Характеристики </a:t>
            </a:r>
            <a:r>
              <a:rPr lang="uk-UA" sz="2400" b="1" dirty="0" smtClean="0"/>
              <a:t>опитування</a:t>
            </a:r>
            <a:endParaRPr lang="uk-UA" sz="24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04800" y="2698750"/>
            <a:ext cx="8077200" cy="762000"/>
            <a:chOff x="457200" y="1276350"/>
            <a:chExt cx="8077200" cy="762000"/>
          </a:xfrm>
        </p:grpSpPr>
        <p:sp>
          <p:nvSpPr>
            <p:cNvPr id="3" name="Прямоугольник 2"/>
            <p:cNvSpPr/>
            <p:nvPr/>
          </p:nvSpPr>
          <p:spPr bwMode="gray">
            <a:xfrm>
              <a:off x="457200" y="1276350"/>
              <a:ext cx="19050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r">
                <a:spcBef>
                  <a:spcPts val="300"/>
                </a:spcBef>
                <a:buFont typeface="Courier New" pitchFamily="49" charset="0"/>
                <a:buNone/>
              </a:pPr>
              <a:r>
                <a:rPr lang="uk-UA" sz="1600" dirty="0" smtClean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Географія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gray">
            <a:xfrm>
              <a:off x="2514600" y="1276350"/>
              <a:ext cx="6019800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uk-UA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Вся Україна </a:t>
              </a:r>
              <a:r>
                <a:rPr lang="uk-U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(за винятком АР Крим та окремих районів Донецької та Луганської областей, які тимчасово не контролюються Українською владою</a:t>
              </a:r>
              <a:r>
                <a:rPr lang="uk-UA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4800" y="3562350"/>
            <a:ext cx="6248400" cy="762000"/>
            <a:chOff x="457200" y="2114550"/>
            <a:chExt cx="6248400" cy="762000"/>
          </a:xfrm>
        </p:grpSpPr>
        <p:sp>
          <p:nvSpPr>
            <p:cNvPr id="16" name="Прямоугольник 15"/>
            <p:cNvSpPr/>
            <p:nvPr/>
          </p:nvSpPr>
          <p:spPr bwMode="gray">
            <a:xfrm>
              <a:off x="457200" y="2114550"/>
              <a:ext cx="36576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r">
                <a:spcBef>
                  <a:spcPts val="300"/>
                </a:spcBef>
                <a:buFont typeface="Courier New" pitchFamily="49" charset="0"/>
                <a:buNone/>
              </a:pPr>
              <a:r>
                <a:rPr lang="uk-UA" sz="1600" dirty="0" smtClean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Типи населених пунктів</a:t>
              </a:r>
            </a:p>
          </p:txBody>
        </p:sp>
        <p:sp>
          <p:nvSpPr>
            <p:cNvPr id="17" name="Прямоугольник 16"/>
            <p:cNvSpPr/>
            <p:nvPr/>
          </p:nvSpPr>
          <p:spPr bwMode="gray">
            <a:xfrm>
              <a:off x="4251220" y="2114550"/>
              <a:ext cx="2454380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uk-UA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Міста</a:t>
              </a:r>
            </a:p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uk-UA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Села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4800" y="971550"/>
            <a:ext cx="7315200" cy="762000"/>
            <a:chOff x="457200" y="2952750"/>
            <a:chExt cx="7315200" cy="762000"/>
          </a:xfrm>
        </p:grpSpPr>
        <p:sp>
          <p:nvSpPr>
            <p:cNvPr id="18" name="Прямоугольник 17"/>
            <p:cNvSpPr/>
            <p:nvPr/>
          </p:nvSpPr>
          <p:spPr bwMode="gray">
            <a:xfrm>
              <a:off x="457200" y="2952750"/>
              <a:ext cx="31242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r">
                <a:spcBef>
                  <a:spcPts val="300"/>
                </a:spcBef>
                <a:buFont typeface="Courier New" pitchFamily="49" charset="0"/>
                <a:buNone/>
              </a:pPr>
              <a:r>
                <a:rPr lang="uk-UA" sz="1600" dirty="0" smtClean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Метод опитування</a:t>
              </a:r>
            </a:p>
          </p:txBody>
        </p:sp>
        <p:sp>
          <p:nvSpPr>
            <p:cNvPr id="19" name="Прямоугольник 18"/>
            <p:cNvSpPr/>
            <p:nvPr/>
          </p:nvSpPr>
          <p:spPr bwMode="gray">
            <a:xfrm>
              <a:off x="3717820" y="2952750"/>
              <a:ext cx="4054580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uk-UA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Особисте формалізоване інтерв’ю </a:t>
              </a:r>
              <a:r>
                <a:rPr lang="uk-U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за місцем проживання респондента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4800" y="1835150"/>
            <a:ext cx="8077200" cy="762000"/>
            <a:chOff x="457200" y="2952750"/>
            <a:chExt cx="8077200" cy="762000"/>
          </a:xfrm>
        </p:grpSpPr>
        <p:sp>
          <p:nvSpPr>
            <p:cNvPr id="24" name="Прямоугольник 23"/>
            <p:cNvSpPr/>
            <p:nvPr/>
          </p:nvSpPr>
          <p:spPr bwMode="gray">
            <a:xfrm>
              <a:off x="457200" y="2952750"/>
              <a:ext cx="31242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r">
                <a:spcBef>
                  <a:spcPts val="300"/>
                </a:spcBef>
                <a:buFont typeface="Courier New" pitchFamily="49" charset="0"/>
                <a:buNone/>
              </a:pPr>
              <a:r>
                <a:rPr lang="uk-UA" sz="1600" dirty="0" smtClean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itchFamily="34" charset="0"/>
                </a:rPr>
                <a:t>Побудова вибірки</a:t>
              </a:r>
            </a:p>
          </p:txBody>
        </p:sp>
        <p:sp>
          <p:nvSpPr>
            <p:cNvPr id="25" name="Прямоугольник 24"/>
            <p:cNvSpPr/>
            <p:nvPr/>
          </p:nvSpPr>
          <p:spPr bwMode="gray">
            <a:xfrm>
              <a:off x="3717820" y="2952750"/>
              <a:ext cx="4816580" cy="762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uk-UA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Випадкова, стратифікована </a:t>
              </a:r>
              <a:br>
                <a:rPr lang="uk-UA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uk-U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(страти за регіонами, розміром населеного пункту)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705600" y="3620184"/>
            <a:ext cx="185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itchFamily="34" charset="0"/>
              </a:rPr>
              <a:t>Дати опитування:</a:t>
            </a:r>
          </a:p>
          <a:p>
            <a:r>
              <a:rPr lang="uk-UA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Листопад-</a:t>
            </a:r>
            <a:br>
              <a:rPr lang="uk-UA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 2019 року</a:t>
            </a:r>
            <a:endParaRPr lang="uk-UA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0" y="1064550"/>
            <a:ext cx="576000" cy="57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" y="3655349"/>
            <a:ext cx="441001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7056979" cy="288040"/>
          </a:xfrm>
        </p:spPr>
        <p:txBody>
          <a:bodyPr/>
          <a:lstStyle/>
          <a:p>
            <a:r>
              <a:rPr lang="uk-UA" sz="2400" b="1" dirty="0" smtClean="0"/>
              <a:t>Розмір вибірки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9150"/>
            <a:ext cx="5276850" cy="3609975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3198842" y="1612435"/>
            <a:ext cx="226215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>
                <a:solidFill>
                  <a:srgbClr val="396AB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2144 </a:t>
            </a:r>
            <a:endParaRPr lang="uk-UA" sz="5400" dirty="0" smtClean="0">
              <a:solidFill>
                <a:srgbClr val="396AB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uk-UA" sz="1900" dirty="0" smtClean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респонденти</a:t>
            </a:r>
            <a:endParaRPr lang="uk-UA" sz="1900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4800" y="373871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Порівняння із попередніми хвилями дослідження: 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опитування є цілковито співставними із результати другої хвилі опитування, яка проводилося у 2017 році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05000" y="1730050"/>
            <a:ext cx="1184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опитаних: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6069" y="3000049"/>
            <a:ext cx="24845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585C51"/>
                </a:solidFill>
                <a:latin typeface="Arial" panose="020B0604020202020204" pitchFamily="34" charset="0"/>
              </a:rPr>
              <a:t>Теоретична похибка вибірки (з ймовірністю 0,95) не перевищує </a:t>
            </a:r>
            <a:r>
              <a:rPr lang="uk-UA" b="1" dirty="0" smtClean="0">
                <a:solidFill>
                  <a:srgbClr val="585C51"/>
                </a:solidFill>
                <a:latin typeface="Arial Black" panose="020B0A04020102020204" pitchFamily="34" charset="0"/>
              </a:rPr>
              <a:t>2,1%</a:t>
            </a:r>
            <a:endParaRPr lang="uk-UA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7056979" cy="288040"/>
          </a:xfrm>
        </p:spPr>
        <p:txBody>
          <a:bodyPr/>
          <a:lstStyle/>
          <a:p>
            <a:r>
              <a:rPr lang="uk-UA" sz="2400" b="1" dirty="0" smtClean="0"/>
              <a:t>Портрет респондента 1/2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1885950"/>
            <a:ext cx="2667000" cy="266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869" y="258064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96AB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50%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40389" y="257175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96AB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50%</a:t>
            </a:r>
            <a:endParaRPr lang="uk-UA" sz="24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48340023"/>
              </p:ext>
            </p:extLst>
          </p:nvPr>
        </p:nvGraphicFramePr>
        <p:xfrm>
          <a:off x="3079909" y="1535610"/>
          <a:ext cx="2962086" cy="339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 bwMode="gray">
          <a:xfrm>
            <a:off x="1342456" y="1316899"/>
            <a:ext cx="5899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Стать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3833289" y="1303359"/>
            <a:ext cx="3077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Вік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6006434" y="1303358"/>
            <a:ext cx="29496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Зацікавленість у інформації щодо фінансових послуг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64584672"/>
              </p:ext>
            </p:extLst>
          </p:nvPr>
        </p:nvGraphicFramePr>
        <p:xfrm>
          <a:off x="5029200" y="1792129"/>
          <a:ext cx="4469534" cy="342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3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7056979" cy="288040"/>
          </a:xfrm>
        </p:spPr>
        <p:txBody>
          <a:bodyPr/>
          <a:lstStyle/>
          <a:p>
            <a:r>
              <a:rPr lang="uk-UA" sz="2400" b="1" dirty="0"/>
              <a:t>Портрет </a:t>
            </a:r>
            <a:r>
              <a:rPr lang="uk-UA" sz="2400" b="1" dirty="0" smtClean="0"/>
              <a:t>респондента 2/2</a:t>
            </a:r>
            <a:endParaRPr lang="uk-UA" sz="24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63684379"/>
              </p:ext>
            </p:extLst>
          </p:nvPr>
        </p:nvGraphicFramePr>
        <p:xfrm>
          <a:off x="609600" y="1595766"/>
          <a:ext cx="3505200" cy="280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 bwMode="gray">
          <a:xfrm>
            <a:off x="1494353" y="1428750"/>
            <a:ext cx="7627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Регіони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36887114"/>
              </p:ext>
            </p:extLst>
          </p:nvPr>
        </p:nvGraphicFramePr>
        <p:xfrm>
          <a:off x="4579620" y="1595766"/>
          <a:ext cx="4488180" cy="280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 bwMode="gray">
          <a:xfrm>
            <a:off x="5464373" y="1428750"/>
            <a:ext cx="26461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Розмір населеного пункту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61731"/>
            <a:ext cx="792000" cy="79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1641"/>
            <a:ext cx="792000" cy="79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79" y="3562350"/>
            <a:ext cx="60637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849" y="1581150"/>
            <a:ext cx="8496301" cy="1008193"/>
          </a:xfrm>
        </p:spPr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МЕТОДОЛОГІЯ ДОСЛІДЖЕННЯ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gray">
          <a:xfrm>
            <a:off x="323849" y="2554157"/>
            <a:ext cx="8496301" cy="1008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Контактні особи: </a:t>
            </a:r>
          </a:p>
          <a:p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Інна Волосевич, заступниця директора;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Inna.Volosevych@sapiens.com.ua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Анастасія </a:t>
            </a:r>
            <a:r>
              <a:rPr lang="uk-UA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Шуренкова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експертка</a:t>
            </a:r>
            <a:r>
              <a:rPr lang="uk-U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з досліджень;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Anastasiya.Shurenkova@sapiens.com.ua</a:t>
            </a:r>
            <a:endParaRPr lang="uk-U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6731"/>
            <a:ext cx="1609725" cy="160307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37350" y="4008636"/>
            <a:ext cx="3131820" cy="68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gray">
          <a:xfrm>
            <a:off x="865750" y="4095750"/>
            <a:ext cx="1295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uk-UA" sz="1200" cap="all" dirty="0">
                <a:solidFill>
                  <a:srgbClr val="808080"/>
                </a:solidFill>
                <a:latin typeface="Arial"/>
                <a:ea typeface="Calibri"/>
              </a:rPr>
              <a:t>ЗА </a:t>
            </a:r>
            <a:r>
              <a:rPr lang="uk-UA" sz="1200" cap="all" dirty="0" smtClean="0">
                <a:solidFill>
                  <a:srgbClr val="808080"/>
                </a:solidFill>
                <a:latin typeface="Arial"/>
                <a:ea typeface="Calibri"/>
              </a:rPr>
              <a:t>ПІДТРИМКИ</a:t>
            </a:r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9970" y="3867150"/>
            <a:ext cx="79200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3"/>
  <p:tag name="THINKCELLUNDODONOTDELETE" val="0"/>
  <p:tag name="VCT_SHOW_CA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heme/theme1.xml><?xml version="1.0" encoding="utf-8"?>
<a:theme xmlns:a="http://schemas.openxmlformats.org/drawingml/2006/main" name="1_Info_Sapiens_0.1">
  <a:themeElements>
    <a:clrScheme name="Info Sapiens">
      <a:dk1>
        <a:srgbClr val="000000"/>
      </a:dk1>
      <a:lt1>
        <a:sysClr val="window" lastClr="FFFFFF"/>
      </a:lt1>
      <a:dk2>
        <a:srgbClr val="535154"/>
      </a:dk2>
      <a:lt2>
        <a:srgbClr val="808585"/>
      </a:lt2>
      <a:accent1>
        <a:srgbClr val="396AB1"/>
      </a:accent1>
      <a:accent2>
        <a:srgbClr val="DA7C30"/>
      </a:accent2>
      <a:accent3>
        <a:srgbClr val="3E9651"/>
      </a:accent3>
      <a:accent4>
        <a:srgbClr val="CC2529"/>
      </a:accent4>
      <a:accent5>
        <a:srgbClr val="6B4C9A"/>
      </a:accent5>
      <a:accent6>
        <a:srgbClr val="922428"/>
      </a:accent6>
      <a:hlink>
        <a:srgbClr val="948B3D"/>
      </a:hlink>
      <a:folHlink>
        <a:srgbClr val="B2B2B2"/>
      </a:folHlink>
    </a:clrScheme>
    <a:fontScheme name="Info Sapiens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Azure">
      <a:srgbClr val="396AB1"/>
    </a:custClr>
    <a:custClr name="Brandy Punch">
      <a:srgbClr val="DA7C30"/>
    </a:custClr>
    <a:custClr name="Chateau Green">
      <a:srgbClr val="3E9651"/>
    </a:custClr>
    <a:custClr name="Cardinal">
      <a:srgbClr val="CC2529"/>
    </a:custClr>
    <a:custClr name="Gravel">
      <a:srgbClr val="535154"/>
    </a:custClr>
    <a:custClr name="Butterfly Bush">
      <a:srgbClr val="6B4C9A"/>
    </a:custClr>
    <a:custClr name="Burnt Umber">
      <a:srgbClr val="922428"/>
    </a:custClr>
    <a:custClr name="Sycamore">
      <a:srgbClr val="948B3D"/>
    </a:custClr>
    <a:custClr name="Light Azure">
      <a:srgbClr val="7293CB"/>
    </a:custClr>
    <a:custClr name="Light Brandy Punch">
      <a:srgbClr val="E1974C"/>
    </a:custClr>
    <a:custClr name="Light Chateau Green">
      <a:srgbClr val="84BA5B"/>
    </a:custClr>
    <a:custClr name="Light Cardinal">
      <a:srgbClr val="D35E60"/>
    </a:custClr>
    <a:custClr name="Light Gravel">
      <a:srgbClr val="808585"/>
    </a:custClr>
    <a:custClr name="Light Butterfly Bush">
      <a:srgbClr val="9067A7"/>
    </a:custClr>
    <a:custClr name="Light Burnt Umber">
      <a:srgbClr val="AB6857"/>
    </a:custClr>
    <a:custClr name="Light Sycamore">
      <a:srgbClr val="CCC210"/>
    </a:custClr>
  </a:custClrLst>
  <a:extLst>
    <a:ext uri="{05A4C25C-085E-4340-85A3-A5531E510DB2}">
      <thm15:themeFamily xmlns:thm15="http://schemas.microsoft.com/office/thememl/2012/main" name="InfoSapiens" id="{D12D9490-BA7C-4432-BAAB-86CB86360C3E}" vid="{B9131DAF-875B-4352-85F1-4A21FF241D89}"/>
    </a:ext>
  </a:extLst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f0640f97dcd40049d3fc8c3d10ff855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457da623-78f9-49de-8564-b1618c49ba59</TermId>
        </TermInfo>
      </Terms>
    </jf0640f97dcd40049d3fc8c3d10ff855>
    <h059eda5e5c344e5901eabd9b8ae1d5d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1b0d69d1-6137-41de-9ae5-e5925610d8cb</TermId>
        </TermInfo>
      </Terms>
    </h059eda5e5c344e5901eabd9b8ae1d5d>
    <PublishingStartDate xmlns="http://schemas.microsoft.com/sharepoint/v3" xsi:nil="true"/>
    <PublishingExpirationDate xmlns="http://schemas.microsoft.com/sharepoint/v3" xsi:nil="true"/>
    <p986eefbff5f4b2788134fa6982c273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15480a47-f0f1-4795-a643-bf3b2e95805c</TermId>
        </TermInfo>
      </Terms>
    </p986eefbff5f4b2788134fa6982c2730>
    <e999b8edfbce4772b22c3a8c74ff36ce xmlns="fdaf2857-34a0-4271-9efd-53feeda81814">
      <Terms xmlns="http://schemas.microsoft.com/office/infopath/2007/PartnerControls"/>
    </e999b8edfbce4772b22c3a8c74ff36ce>
    <TaxCatchAll xmlns="eaa6d935-851e-4683-8fb3-4830ef9470e6">
      <Value>68</Value>
      <Value>502</Value>
      <Value>64</Value>
      <Value>57</Value>
      <Value>1781</Value>
      <Value>97</Value>
      <Value>73</Value>
      <Value>69</Value>
    </TaxCatchAll>
    <m0c14ac2d9c042e3be8883c9fd5ef198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914398da-6a81-430b-8d1c-6a7bd1227f71</TermId>
        </TermInfo>
      </Terms>
    </m0c14ac2d9c042e3be8883c9fd5ef198>
    <TaxKeywordTaxHTField xmlns="eaa6d935-851e-4683-8fb3-4830ef9470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50a0b034-169b-4062-b9b1-f0dd9c5b2843</TermId>
        </TermInfo>
        <TermInfo xmlns="http://schemas.microsoft.com/office/infopath/2007/PartnerControls">
          <TermName xmlns="http://schemas.microsoft.com/office/infopath/2007/PartnerControls">slide gallery</TermName>
          <TermId xmlns="http://schemas.microsoft.com/office/infopath/2007/PartnerControls">fa6e0ad1-8c10-43e4-af9b-445124adfdc8</TermId>
        </TermInfo>
      </Terms>
    </TaxKeywordTaxHTField>
    <i6d89d2a22ad4b4885b9858a4f35747a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3eaca359-c4b3-4b51-a927-e9852da92384</TermId>
        </TermInfo>
      </Terms>
    </i6d89d2a22ad4b4885b9858a4f35747a>
    <AverageRating xmlns="http://schemas.microsoft.com/sharepoint/v3" xsi:nil="true"/>
    <a9556e1ac9ee423090b285ae20260b0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Cross Sector</TermName>
          <TermId xmlns="http://schemas.microsoft.com/office/infopath/2007/PartnerControls">d51dcd69-a6f7-4fb6-bc11-144a9da6fd82</TermId>
        </TermInfo>
      </Terms>
    </a9556e1ac9ee423090b285ae20260b0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51DFF91B0A44197B29C020F8C642F" ma:contentTypeVersion="47" ma:contentTypeDescription="Create a new document." ma:contentTypeScope="" ma:versionID="dc12ddc0377c248d1da22c1be46733ac">
  <xsd:schema xmlns:xsd="http://www.w3.org/2001/XMLSchema" xmlns:xs="http://www.w3.org/2001/XMLSchema" xmlns:p="http://schemas.microsoft.com/office/2006/metadata/properties" xmlns:ns1="http://schemas.microsoft.com/sharepoint/v3" xmlns:ns2="fdaf2857-34a0-4271-9efd-53feeda81814" xmlns:ns3="eaa6d935-851e-4683-8fb3-4830ef9470e6" targetNamespace="http://schemas.microsoft.com/office/2006/metadata/properties" ma:root="true" ma:fieldsID="2c914b0922d7659b44e711b6a8f5daf5" ns1:_="" ns2:_="" ns3:_="">
    <xsd:import namespace="http://schemas.microsoft.com/sharepoint/v3"/>
    <xsd:import namespace="fdaf2857-34a0-4271-9efd-53feeda81814"/>
    <xsd:import namespace="eaa6d935-851e-4683-8fb3-4830ef9470e6"/>
    <xsd:element name="properties">
      <xsd:complexType>
        <xsd:sequence>
          <xsd:element name="documentManagement">
            <xsd:complexType>
              <xsd:all>
                <xsd:element ref="ns2:a9556e1ac9ee423090b285ae20260b00" minOccurs="0"/>
                <xsd:element ref="ns3:TaxCatchAll" minOccurs="0"/>
                <xsd:element ref="ns3:TaxCatchAllLabel" minOccurs="0"/>
                <xsd:element ref="ns2:h059eda5e5c344e5901eabd9b8ae1d5d" minOccurs="0"/>
                <xsd:element ref="ns2:p986eefbff5f4b2788134fa6982c2730" minOccurs="0"/>
                <xsd:element ref="ns2:e999b8edfbce4772b22c3a8c74ff36ce" minOccurs="0"/>
                <xsd:element ref="ns2:jf0640f97dcd40049d3fc8c3d10ff855" minOccurs="0"/>
                <xsd:element ref="ns2:i6d89d2a22ad4b4885b9858a4f35747a" minOccurs="0"/>
                <xsd:element ref="ns2:m0c14ac2d9c042e3be8883c9fd5ef198" minOccurs="0"/>
                <xsd:element ref="ns3:TaxKeywordTaxHTFiel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28" nillable="true" ma:displayName="Rating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2857-34a0-4271-9efd-53feeda81814" elementFormDefault="qualified">
    <xsd:import namespace="http://schemas.microsoft.com/office/2006/documentManagement/types"/>
    <xsd:import namespace="http://schemas.microsoft.com/office/infopath/2007/PartnerControls"/>
    <xsd:element name="a9556e1ac9ee423090b285ae20260b00" ma:index="2" nillable="true" ma:taxonomy="true" ma:internalName="a9556e1ac9ee423090b285ae20260b00" ma:taxonomyFieldName="GfK_x0020_sector" ma:displayName="GfK sector" ma:readOnly="false" ma:default="" ma:fieldId="{a9556e1a-c9ee-4230-90b2-85ae20260b00}" ma:taxonomyMulti="true" ma:sspId="7262ee28-f1c0-414c-ad77-c1ea98916dd9" ma:termSetId="8100b7d8-db72-494e-93d1-2c441bfd6c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9eda5e5c344e5901eabd9b8ae1d5d" ma:index="6" nillable="true" ma:taxonomy="true" ma:internalName="h059eda5e5c344e5901eabd9b8ae1d5d" ma:taxonomyFieldName="Industries" ma:displayName="Industries" ma:readOnly="false" ma:default="" ma:fieldId="{1059eda5-e5c3-44e5-901e-abd9b8ae1d5d}" ma:taxonomyMulti="true" ma:sspId="7262ee28-f1c0-414c-ad77-c1ea98916dd9" ma:termSetId="5a885248-49da-421b-8a8b-00dd6ab23a4c" ma:anchorId="484d5cc4-00ce-4842-9cb2-84f285bc868b" ma:open="false" ma:isKeyword="false">
      <xsd:complexType>
        <xsd:sequence>
          <xsd:element ref="pc:Terms" minOccurs="0" maxOccurs="1"/>
        </xsd:sequence>
      </xsd:complexType>
    </xsd:element>
    <xsd:element name="p986eefbff5f4b2788134fa6982c2730" ma:index="8" nillable="true" ma:taxonomy="true" ma:internalName="p986eefbff5f4b2788134fa6982c2730" ma:taxonomyFieldName="Solutions" ma:displayName="Solutions" ma:readOnly="false" ma:default="" ma:fieldId="{9986eefb-ff5f-4b27-8813-4fa6982c2730}" ma:taxonomyMulti="true" ma:sspId="7262ee28-f1c0-414c-ad77-c1ea98916dd9" ma:termSetId="cbb9bdaf-82c2-446c-b699-94acba818cb2" ma:anchorId="c5ccb8f4-f96c-4fc7-ba62-720130679328" ma:open="false" ma:isKeyword="false">
      <xsd:complexType>
        <xsd:sequence>
          <xsd:element ref="pc:Terms" minOccurs="0" maxOccurs="1"/>
        </xsd:sequence>
      </xsd:complexType>
    </xsd:element>
    <xsd:element name="e999b8edfbce4772b22c3a8c74ff36ce" ma:index="10" nillable="true" ma:taxonomy="true" ma:internalName="e999b8edfbce4772b22c3a8c74ff36ce" ma:taxonomyFieldName="Methodology" ma:displayName="Methodology" ma:readOnly="false" ma:default="" ma:fieldId="{e999b8ed-fbce-4772-b22c-3a8c74ff36ce}" ma:taxonomyMulti="true" ma:sspId="7262ee28-f1c0-414c-ad77-c1ea98916dd9" ma:termSetId="bdaf93d5-d711-4073-8d3b-7629a135f3f3" ma:anchorId="84b66496-d990-4445-b5f1-adf2e2ce60f1" ma:open="false" ma:isKeyword="false">
      <xsd:complexType>
        <xsd:sequence>
          <xsd:element ref="pc:Terms" minOccurs="0" maxOccurs="1"/>
        </xsd:sequence>
      </xsd:complexType>
    </xsd:element>
    <xsd:element name="jf0640f97dcd40049d3fc8c3d10ff855" ma:index="13" nillable="true" ma:taxonomy="true" ma:internalName="jf0640f97dcd40049d3fc8c3d10ff855" ma:taxonomyFieldName="Clients" ma:displayName="Clients" ma:readOnly="false" ma:default="" ma:fieldId="{3f0640f9-7dcd-4004-9d3f-c8c3d10ff855}" ma:taxonomyMulti="true" ma:sspId="7262ee28-f1c0-414c-ad77-c1ea98916dd9" ma:termSetId="7d4bc5b7-a2e0-4278-8bd4-f6b755a7f7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d89d2a22ad4b4885b9858a4f35747a" ma:index="15" nillable="true" ma:taxonomy="true" ma:internalName="i6d89d2a22ad4b4885b9858a4f35747a" ma:taxonomyFieldName="Countries" ma:displayName="Countries" ma:readOnly="false" ma:default="" ma:fieldId="{26d89d2a-22ad-4b48-85b9-858a4f35747a}" ma:taxonomyMulti="true" ma:sspId="7262ee28-f1c0-414c-ad77-c1ea98916dd9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c14ac2d9c042e3be8883c9fd5ef198" ma:index="17" nillable="true" ma:taxonomy="true" ma:internalName="m0c14ac2d9c042e3be8883c9fd5ef198" ma:taxonomyFieldName="Languages" ma:displayName="Languages" ma:readOnly="false" ma:default="" ma:fieldId="{60c14ac2-d9c0-42e3-be88-83c9fd5ef198}" ma:taxonomyMulti="true" ma:sspId="7262ee28-f1c0-414c-ad77-c1ea98916dd9" ma:termSetId="1e1fffb5-459f-480a-aca8-4e5bef2918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d935-851e-4683-8fb3-4830ef9470e6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6c50aa7-9ab1-4f06-a013-2ec94beb8993}" ma:internalName="TaxCatchAll" ma:showField="CatchAllData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6c50aa7-9ab1-4f06-a013-2ec94beb8993}" ma:internalName="TaxCatchAllLabel" ma:readOnly="true" ma:showField="CatchAllDataLabel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Keywords" ma:fieldId="{23f27201-bee3-471e-b2e7-b64fd8b7ca38}" ma:taxonomyMulti="true" ma:sspId="7262ee28-f1c0-414c-ad77-c1ea98916dd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A7BA8C-1986-4319-B259-C2F4A1E47736}">
  <ds:schemaRefs>
    <ds:schemaRef ds:uri="http://schemas.microsoft.com/office/infopath/2007/PartnerControls"/>
    <ds:schemaRef ds:uri="http://purl.org/dc/dcmitype/"/>
    <ds:schemaRef ds:uri="fdaf2857-34a0-4271-9efd-53feeda81814"/>
    <ds:schemaRef ds:uri="http://schemas.microsoft.com/office/2006/documentManagement/types"/>
    <ds:schemaRef ds:uri="eaa6d935-851e-4683-8fb3-4830ef9470e6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33D0CA-11FA-4122-AD0B-97C80CB92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F2C3C-F15C-44EF-A119-4EBEE4420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af2857-34a0-4271-9efd-53feeda81814"/>
    <ds:schemaRef ds:uri="eaa6d935-851e-4683-8fb3-4830ef947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 Sapiens presentation</Template>
  <TotalTime>0</TotalTime>
  <Words>203</Words>
  <Application>Microsoft Office PowerPoint</Application>
  <PresentationFormat>Екран (16:9)</PresentationFormat>
  <Paragraphs>49</Paragraphs>
  <Slides>7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6" baseType="lpstr">
      <vt:lpstr>Arial Black</vt:lpstr>
      <vt:lpstr>Arial</vt:lpstr>
      <vt:lpstr>Wingdings</vt:lpstr>
      <vt:lpstr>Courier New</vt:lpstr>
      <vt:lpstr>Calibri</vt:lpstr>
      <vt:lpstr>Roboto</vt:lpstr>
      <vt:lpstr>Times New Roman</vt:lpstr>
      <vt:lpstr>1_Info_Sapiens_0.1</vt:lpstr>
      <vt:lpstr>think-cell Folie</vt:lpstr>
      <vt:lpstr>МЕТОДОЛОГІЯ ДОСЛІДЖЕННЯ</vt:lpstr>
      <vt:lpstr>Цільова аудиторія</vt:lpstr>
      <vt:lpstr>Характеристики опитування</vt:lpstr>
      <vt:lpstr>Розмір вибірки</vt:lpstr>
      <vt:lpstr>Портрет респондента 1/2</vt:lpstr>
      <vt:lpstr>Портрет респондента 2/2</vt:lpstr>
      <vt:lpstr>МЕТОДОЛОГІЯ ДОСЛІДЖЕННЯ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Version 1 – 2015</dc:subject>
  <dc:creator/>
  <cp:keywords>PowerPoint; slide gallery</cp:keywords>
  <cp:lastModifiedBy/>
  <cp:revision>1</cp:revision>
  <dcterms:created xsi:type="dcterms:W3CDTF">2019-03-20T15:04:49Z</dcterms:created>
  <dcterms:modified xsi:type="dcterms:W3CDTF">2020-05-21T13:29:29Z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97;#Not applicable|457da623-78f9-49de-8564-b1618c49ba59</vt:lpwstr>
  </property>
  <property fmtid="{D5CDD505-2E9C-101B-9397-08002B2CF9AE}" pid="3" name="Countries">
    <vt:lpwstr>69;#Global|3eaca359-c4b3-4b51-a927-e9852da92384</vt:lpwstr>
  </property>
  <property fmtid="{D5CDD505-2E9C-101B-9397-08002B2CF9AE}" pid="4" name="TaxKeyword">
    <vt:lpwstr>1781;#PowerPoint|50a0b034-169b-4062-b9b1-f0dd9c5b2843;#502;#slide gallery|fa6e0ad1-8c10-43e4-af9b-445124adfdc8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0x010100D9151DFF91B0A44197B29C020F8C642F</vt:lpwstr>
  </property>
  <property fmtid="{D5CDD505-2E9C-101B-9397-08002B2CF9AE}" pid="7" name="GfK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57;#Not applicable|1b0d69d1-6137-41de-9ae5-e5925610d8cb</vt:lpwstr>
  </property>
  <property fmtid="{D5CDD505-2E9C-101B-9397-08002B2CF9AE}" pid="11" name="Methodology">
    <vt:lpwstr/>
  </property>
</Properties>
</file>