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5" r:id="rId2"/>
    <p:sldId id="303" r:id="rId3"/>
    <p:sldId id="314" r:id="rId4"/>
    <p:sldId id="319" r:id="rId5"/>
    <p:sldId id="333" r:id="rId6"/>
    <p:sldId id="336" r:id="rId7"/>
    <p:sldId id="337" r:id="rId8"/>
    <p:sldId id="331" r:id="rId9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7143" autoAdjust="0"/>
  </p:normalViewPr>
  <p:slideViewPr>
    <p:cSldViewPr>
      <p:cViewPr varScale="1">
        <p:scale>
          <a:sx n="70" d="100"/>
          <a:sy n="70" d="100"/>
        </p:scale>
        <p:origin x="1746" y="72"/>
      </p:cViewPr>
      <p:guideLst>
        <p:guide orient="horz" pos="2160"/>
        <p:guide pos="2880"/>
        <p:guide orient="horz" pos="7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891F1-7D7C-45F9-A4D8-843CF4696A97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9DF63-4897-4BA0-83A8-5645F058DC8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317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107DF-6CFE-44AA-BCD3-1557A91F57AF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B6E05-31F4-498F-91D0-20D29DA864D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5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9870-F593-44C3-A6F5-10A0BD87B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9870-F593-44C3-A6F5-10A0BD87B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1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9870-F593-44C3-A6F5-10A0BD87B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9870-F593-44C3-A6F5-10A0BD87B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0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9870-F593-44C3-A6F5-10A0BD87B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43042" y="571480"/>
            <a:ext cx="750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none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ФОНД</a:t>
            </a:r>
            <a:r>
              <a:rPr lang="uk-UA" sz="2000" b="1" u="none" baseline="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ГАРАНТУВАННЯ ВКЛАДІВ ФІЗИЧНИХ ОСІБ</a:t>
            </a:r>
            <a:endParaRPr lang="uk-UA" sz="2000" b="1" u="none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259632" y="2708920"/>
            <a:ext cx="7488832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1259632" y="3429000"/>
            <a:ext cx="7488832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331640" y="6165304"/>
            <a:ext cx="741682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9"/>
          <p:cNvSpPr>
            <a:spLocks noGrp="1"/>
          </p:cNvSpPr>
          <p:nvPr>
            <p:ph type="body" sz="quarter" idx="13"/>
          </p:nvPr>
        </p:nvSpPr>
        <p:spPr>
          <a:xfrm>
            <a:off x="1258888" y="2805981"/>
            <a:ext cx="7489825" cy="576064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endParaRPr lang="uk-UA" dirty="0"/>
          </a:p>
        </p:txBody>
      </p:sp>
      <p:sp>
        <p:nvSpPr>
          <p:cNvPr id="14" name="Текст 21"/>
          <p:cNvSpPr>
            <a:spLocks noGrp="1"/>
          </p:cNvSpPr>
          <p:nvPr>
            <p:ph type="body" sz="quarter" idx="14"/>
          </p:nvPr>
        </p:nvSpPr>
        <p:spPr>
          <a:xfrm>
            <a:off x="1332260" y="6238230"/>
            <a:ext cx="3671887" cy="3841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endParaRPr lang="uk-UA" dirty="0"/>
          </a:p>
        </p:txBody>
      </p:sp>
      <p:pic>
        <p:nvPicPr>
          <p:cNvPr id="15" name="Picture 2" descr="Z:\ЛОГОТИП\Лого\JPG\Fulcolor_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223193" cy="10897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  <p:pic>
        <p:nvPicPr>
          <p:cNvPr id="7" name="Picture 2" descr="Z:\ЛОГОТИП\Лого\JPG\Fulcolor_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0"/>
            <a:ext cx="785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8286750" cy="500063"/>
            <a:chOff x="0" y="0"/>
            <a:chExt cx="5760" cy="34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uk-UA">
                <a:latin typeface="Times New Roman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hlink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7" cy="8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hlin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7" cy="87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hlin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accent2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accent2"/>
                </a:solidFill>
              </a:endParaRPr>
            </a:p>
          </p:txBody>
        </p:sp>
      </p:grpSp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357188" y="6572250"/>
            <a:ext cx="85725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</p:cxnSp>
      <p:sp>
        <p:nvSpPr>
          <p:cNvPr id="19" name="Номер слайда 3"/>
          <p:cNvSpPr txBox="1">
            <a:spLocks/>
          </p:cNvSpPr>
          <p:nvPr userDrawn="1"/>
        </p:nvSpPr>
        <p:spPr bwMode="auto">
          <a:xfrm>
            <a:off x="8143875" y="6357938"/>
            <a:ext cx="838200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661" tIns="48331" rIns="96661" bIns="48331" anchor="b"/>
          <a:lstStyle/>
          <a:p>
            <a:pPr algn="r">
              <a:defRPr/>
            </a:pPr>
            <a:fld id="{59596F9F-C96C-42DD-95DE-9D818367A8AB}" type="slidenum">
              <a:rPr lang="uk-UA" sz="1000">
                <a:latin typeface="Verdana" pitchFamily="34" charset="0"/>
                <a:ea typeface="Verdana" pitchFamily="34" charset="0"/>
                <a:cs typeface="Verdana" pitchFamily="34" charset="0"/>
              </a:rPr>
              <a:pPr algn="r">
                <a:defRPr/>
              </a:pPr>
              <a:t>‹№›</a:t>
            </a:fld>
            <a:endParaRPr lang="uk-UA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38756" y="6582114"/>
            <a:ext cx="75009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b="1" u="none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ФОНД</a:t>
            </a:r>
            <a:r>
              <a:rPr lang="uk-UA" sz="700" b="1" u="none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ГАРАНТУВАННЯ ВКЛАДІВ ФІЗИЧНИХ ОСІБ</a:t>
            </a:r>
            <a:endParaRPr lang="uk-UA" sz="700" b="1" u="none" dirty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59C4-3487-4130-B96F-92FC4EDB3881}" type="datetimeFigureOut">
              <a:rPr lang="uk-UA" smtClean="0"/>
              <a:pPr/>
              <a:t>23.01.2018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A05F-CFD9-4CE0-A703-F9C25734A38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12" Type="http://schemas.openxmlformats.org/officeDocument/2006/relationships/image" Target="../media/image9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tags" Target="../tags/tag3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jpe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tags" Target="../tags/tag7.xml"/><Relationship Id="rId16" Type="http://schemas.openxmlformats.org/officeDocument/2006/relationships/image" Target="../media/image36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1.jpe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12" Type="http://schemas.openxmlformats.org/officeDocument/2006/relationships/image" Target="../media/image4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3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12" y="1568493"/>
            <a:ext cx="7499666" cy="299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19"/>
          <p:cNvSpPr>
            <a:spLocks noGrp="1"/>
          </p:cNvSpPr>
          <p:nvPr>
            <p:ph type="body" sz="quarter" idx="10"/>
          </p:nvPr>
        </p:nvSpPr>
        <p:spPr>
          <a:xfrm>
            <a:off x="1259234" y="2779861"/>
            <a:ext cx="5720307" cy="5760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fontAlgn="ctr">
              <a:defRPr/>
            </a:pP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Юридична особа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1"/>
          </p:nvPr>
        </p:nvSpPr>
        <p:spPr>
          <a:xfrm>
            <a:off x="1259234" y="6187642"/>
            <a:ext cx="3671887" cy="3841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 algn="l"/>
            <a:r>
              <a:rPr lang="uk-UA" sz="1200" dirty="0" smtClean="0">
                <a:solidFill>
                  <a:schemeClr val="bg2"/>
                </a:solidFill>
              </a:rPr>
              <a:t>Київ, </a:t>
            </a:r>
            <a:r>
              <a:rPr lang="uk-UA" sz="1200" dirty="0" smtClean="0">
                <a:solidFill>
                  <a:schemeClr val="bg2"/>
                </a:solidFill>
              </a:rPr>
              <a:t>201</a:t>
            </a:r>
            <a:r>
              <a:rPr lang="en-US" sz="1200" dirty="0">
                <a:solidFill>
                  <a:schemeClr val="bg2"/>
                </a:solidFill>
              </a:rPr>
              <a:t>8</a:t>
            </a:r>
            <a:endParaRPr lang="uk-UA" sz="1200" dirty="0">
              <a:solidFill>
                <a:schemeClr val="bg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H="1">
            <a:off x="1173112" y="532778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" b="1" i="1" dirty="0" smtClean="0">
                <a:solidFill>
                  <a:schemeClr val="bg2"/>
                </a:solidFill>
                <a:latin typeface="Verdana"/>
              </a:rPr>
              <a:t>Цей документ був підготовлений Фондом гарантування вкладів фізичних осіб (далі – Фонд) виключно для інформаційних цілей і не повинен вважатися як спонукання до будь-яких дій чи бездіяльності. </a:t>
            </a:r>
            <a:endParaRPr lang="uk-UA" sz="800" b="1" i="1" dirty="0" err="1" smtClean="0">
              <a:solidFill>
                <a:schemeClr val="bg2"/>
              </a:solidFill>
              <a:latin typeface="Verdana"/>
            </a:endParaRPr>
          </a:p>
          <a:p>
            <a:pPr marR="0" lvl="0" indent="449263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" b="1" i="1" dirty="0" smtClean="0">
                <a:solidFill>
                  <a:schemeClr val="bg2"/>
                </a:solidFill>
                <a:latin typeface="Verdana"/>
              </a:rPr>
              <a:t>Інформація, що міститься в цьому документі, була отримана з/або ґрунтується на джерелах які вважаються надійними, але не є вичерпною та не може сприйматися як повна або актуальна. Рішення покупця щодо будь яких дій або бездіяльності повинно ґрунтуватися на власних оцінках та дослідженнях майна (активу/активів) котре реалізуються. Фонд не несе відповідальності за рішення покупця та його наслідки, що ґрунтується на інформації викладеній в даному документі.</a:t>
            </a:r>
          </a:p>
        </p:txBody>
      </p:sp>
      <p:pic>
        <p:nvPicPr>
          <p:cNvPr id="8" name="Picture 1" descr="C:\Users\Gutnichenko\Desktop\ГРОСМАН\1391104130_delta.jpg"/>
          <p:cNvPicPr>
            <a:picLocks noChangeAspect="1" noChangeArrowheads="1"/>
          </p:cNvPicPr>
          <p:nvPr/>
        </p:nvPicPr>
        <p:blipFill rotWithShape="1">
          <a:blip r:embed="rId3" cstate="print"/>
          <a:srcRect r="3562"/>
          <a:stretch/>
        </p:blipFill>
        <p:spPr bwMode="auto">
          <a:xfrm>
            <a:off x="7092280" y="4059921"/>
            <a:ext cx="1796136" cy="1267861"/>
          </a:xfrm>
          <a:prstGeom prst="roundRect">
            <a:avLst>
              <a:gd name="adj" fmla="val 228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70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28596" y="332656"/>
            <a:ext cx="871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 заборгованості та параметри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7"/>
          <p:cNvSpPr>
            <a:spLocks noChangeArrowheads="1"/>
          </p:cNvSpPr>
          <p:nvPr/>
        </p:nvSpPr>
        <p:spPr bwMode="auto">
          <a:xfrm>
            <a:off x="251520" y="620688"/>
            <a:ext cx="2664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Опис заборгованості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7"/>
          <p:cNvSpPr>
            <a:spLocks noChangeArrowheads="1"/>
          </p:cNvSpPr>
          <p:nvPr/>
        </p:nvSpPr>
        <p:spPr bwMode="auto">
          <a:xfrm>
            <a:off x="0" y="4149080"/>
            <a:ext cx="2664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Опис застави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988" y="6090493"/>
            <a:ext cx="885698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1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5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інформації з ЄДР Позичальник та фінансовий поручитель (юридична особа) не перебуває в стані припинення. </a:t>
            </a:r>
            <a:endParaRPr lang="uk-UA" sz="9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47604" y="2423988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угоди</a:t>
            </a:r>
            <a:endParaRPr lang="uk-UA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47707"/>
              </p:ext>
            </p:extLst>
          </p:nvPr>
        </p:nvGraphicFramePr>
        <p:xfrm>
          <a:off x="170992" y="836714"/>
          <a:ext cx="8793498" cy="1624359"/>
        </p:xfrm>
        <a:graphic>
          <a:graphicData uri="http://schemas.openxmlformats.org/drawingml/2006/table">
            <a:tbl>
              <a:tblPr/>
              <a:tblGrid>
                <a:gridCol w="216234"/>
                <a:gridCol w="1441557"/>
                <a:gridCol w="1362199"/>
                <a:gridCol w="1160525"/>
                <a:gridCol w="1415348"/>
                <a:gridCol w="1332348"/>
                <a:gridCol w="1865287"/>
              </a:tblGrid>
              <a:tr h="174269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uk-UA" sz="1000" b="1" i="0" u="none" strike="noStrike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Станом на </a:t>
                      </a:r>
                      <a:r>
                        <a:rPr lang="uk-UA" sz="1000" b="1" i="0" u="none" strike="noStrike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</a:t>
                      </a:r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lang="uk-UA" sz="1000" b="1" i="0" u="none" strike="noStrike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uk-UA" sz="1000" b="1" i="0" u="none" strike="noStrike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uk-UA" sz="1000" b="1" i="0" u="none" strike="noStrike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85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#</a:t>
                      </a:r>
                      <a:endParaRPr lang="uk-UA" sz="10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Позичальник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№КД 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Валюта  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noProof="0" dirty="0" smtClean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Сумарна заборгованість у валюті без штрафів  </a:t>
                      </a:r>
                      <a:endParaRPr lang="uk-UA" sz="1000" b="1" i="0" u="none" strike="noStrike" noProof="0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Оціночна  вартість на 01.01.2016 (СОД)</a:t>
                      </a:r>
                      <a:endParaRPr lang="uk-UA" sz="1000" b="1" i="0" u="none" strike="noStrike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Заборгованість за кредитом на дату оцінки СОД </a:t>
                      </a:r>
                      <a:endParaRPr lang="uk-UA" sz="1000" b="1" i="0" u="none" strike="noStrike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</a:tr>
              <a:tr h="17773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uk-UA" sz="1000" b="0" i="0" u="none" strike="noStrik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 fontAlgn="ctr">
                        <a:defRPr/>
                      </a:pPr>
                      <a:r>
                        <a:rPr lang="uk-UA" sz="10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Юридична особа</a:t>
                      </a:r>
                      <a:endParaRPr lang="uk-UA" sz="1000" b="0" dirty="0" smtClean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04.1/09/11-КЛТ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UAH</a:t>
                      </a: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62 344 074,54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8 109 633,00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55 280 128,26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uk-UA" sz="1000" b="0" i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1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04.1/42/06-КЛТ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UAH, EUR</a:t>
                      </a:r>
                      <a:r>
                        <a:rPr lang="uk-UA" sz="1000" b="0" i="0" u="none" strike="noStrike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USD*</a:t>
                      </a:r>
                      <a:endParaRPr lang="en-US" sz="1000" b="0" i="0" u="none" strike="noStrik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39 745 772,68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1 527 262,00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36 020 340,08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73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19/01/08-КЛТ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UAH</a:t>
                      </a:r>
                      <a:endParaRPr lang="en-US" sz="1000" b="0" i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2 426 523,07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1 020 611,00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2 426 518,69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09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Всього, </a:t>
                      </a:r>
                      <a:r>
                        <a:rPr lang="uk-UA" sz="1000" b="1" i="0" u="none" strike="noStrike" dirty="0" smtClean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ГРН*</a:t>
                      </a:r>
                      <a:endParaRPr lang="uk-UA" sz="1000" b="1" i="0" u="none" strike="noStrik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104 516 370,29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10 657 506,00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93 726 987,03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47546"/>
              </p:ext>
            </p:extLst>
          </p:nvPr>
        </p:nvGraphicFramePr>
        <p:xfrm>
          <a:off x="170992" y="2702614"/>
          <a:ext cx="8820980" cy="1342538"/>
        </p:xfrm>
        <a:graphic>
          <a:graphicData uri="http://schemas.openxmlformats.org/drawingml/2006/table">
            <a:tbl>
              <a:tblPr/>
              <a:tblGrid>
                <a:gridCol w="1664704"/>
                <a:gridCol w="1368152"/>
                <a:gridCol w="864096"/>
                <a:gridCol w="864096"/>
                <a:gridCol w="864096"/>
                <a:gridCol w="1008112"/>
                <a:gridCol w="720080"/>
                <a:gridCol w="720080"/>
                <a:gridCol w="747564"/>
              </a:tblGrid>
              <a:tr h="604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Позичальник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№КД 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% ставка 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Вид продукту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Надання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Повернення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Дата </a:t>
                      </a:r>
                      <a:r>
                        <a:rPr lang="uk-UA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ост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.</a:t>
                      </a:r>
                      <a:r>
                        <a:rPr lang="uk-UA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платежу</a:t>
                      </a:r>
                      <a:endParaRPr lang="uk-UA" sz="1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Кіл. днів. прострочення 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Дата введення ТА 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B3"/>
                    </a:solidFill>
                  </a:tcPr>
                </a:tc>
              </a:tr>
              <a:tr h="21340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Юридична особа</a:t>
                      </a:r>
                      <a:endParaRPr lang="uk-UA" sz="1000" b="0" dirty="0" smtClean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04.1/09/11-КЛТ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13,5% 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ТКЛ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12.07.2011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31.12.2027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1435+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03.03.2015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3409">
                <a:tc vMerge="1">
                  <a:txBody>
                    <a:bodyPr/>
                    <a:lstStyle/>
                    <a:p>
                      <a:pPr lvl="0" algn="ctr" fontAlgn="ctr">
                        <a:defRPr/>
                      </a:pPr>
                      <a:endParaRPr lang="uk-UA" sz="9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04.1/42/06-КЛТ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13,5%/12%/12%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ТМВКЛ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01.08.2006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31.12.2030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1435+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3409">
                <a:tc vMerge="1">
                  <a:txBody>
                    <a:bodyPr/>
                    <a:lstStyle/>
                    <a:p>
                      <a:pPr lvl="0" algn="ctr" fontAlgn="ctr">
                        <a:defRPr/>
                      </a:pPr>
                      <a:endParaRPr lang="uk-UA" sz="9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19/01/08-КЛТ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ТКЛ</a:t>
                      </a: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13.03.2008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31.12.2030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1435+</a:t>
                      </a:r>
                      <a:endParaRPr lang="uk-UA" sz="10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513" marR="6513" marT="6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6309320"/>
            <a:ext cx="19127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 курсу НБУ на 01.</a:t>
            </a:r>
            <a:r>
              <a:rPr lang="en-US" sz="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uk-UA" sz="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sz="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8572"/>
              </p:ext>
            </p:extLst>
          </p:nvPr>
        </p:nvGraphicFramePr>
        <p:xfrm>
          <a:off x="156667" y="4421972"/>
          <a:ext cx="8835304" cy="1559108"/>
        </p:xfrm>
        <a:graphic>
          <a:graphicData uri="http://schemas.openxmlformats.org/drawingml/2006/table">
            <a:tbl>
              <a:tblPr/>
              <a:tblGrid>
                <a:gridCol w="1111494"/>
                <a:gridCol w="1443703"/>
                <a:gridCol w="794036"/>
                <a:gridCol w="866222"/>
                <a:gridCol w="866222"/>
                <a:gridCol w="1154962"/>
                <a:gridCol w="938407"/>
                <a:gridCol w="1660258"/>
              </a:tblGrid>
              <a:tr h="1559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Заставодавець </a:t>
                      </a:r>
                      <a:endParaRPr lang="uk-UA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Номер договору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Заставна вартість забезпечення, грн. 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Порука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</a:tr>
              <a:tr h="1485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Нерухомість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Насадження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Авто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Обладнання (с/г)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Майнові  права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80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4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04.1/09/11-КЛТ, </a:t>
                      </a:r>
                    </a:p>
                    <a:p>
                      <a:pPr algn="ctr" rtl="0" fontAlgn="ctr"/>
                      <a:r>
                        <a:rPr lang="uk-UA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04.1/42/06-КЛТ, </a:t>
                      </a:r>
                    </a:p>
                    <a:p>
                      <a:pPr algn="ctr" rtl="0" fontAlgn="ctr"/>
                      <a:r>
                        <a:rPr lang="uk-UA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</a:t>
                      </a:r>
                      <a:endParaRPr lang="uk-UA" sz="10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1 166 968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36 976 863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1 539 806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5 148 101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Фізична</a:t>
                      </a:r>
                      <a:r>
                        <a:rPr lang="ru-RU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особа 1</a:t>
                      </a:r>
                      <a:r>
                        <a:rPr lang="ru-RU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Фізична</a:t>
                      </a:r>
                      <a:r>
                        <a:rPr lang="ru-RU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особа 2</a:t>
                      </a:r>
                      <a:r>
                        <a:rPr lang="ru-RU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10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Юридична особа 1</a:t>
                      </a:r>
                      <a:endParaRPr lang="uk-UA" sz="1000" b="0" dirty="0" smtClean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Юридична особа</a:t>
                      </a:r>
                      <a:r>
                        <a:rPr lang="uk-UA" sz="1000" b="0" i="0" u="none" strike="noStrike" kern="1200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uk-UA" sz="1000" b="0" dirty="0" smtClean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04.1/09/11-КЛТ, </a:t>
                      </a:r>
                      <a:endParaRPr lang="uk-UA" sz="1000" b="0" i="0" u="none" strike="noStrike" dirty="0" smtClean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uk-UA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04.1/42/06-КЛТ, </a:t>
                      </a:r>
                    </a:p>
                    <a:p>
                      <a:pPr algn="ctr" rtl="0" fontAlgn="ctr"/>
                      <a:r>
                        <a:rPr lang="uk-UA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</a:t>
                      </a:r>
                      <a:endParaRPr lang="uk-UA" sz="10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1 515 000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3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2 823 460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uk-UA" sz="1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uk-UA" sz="1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uk-UA" sz="1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uk-UA" sz="1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11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Всього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49 170 198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611560" y="332656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2"/>
                </a:solidFill>
              </a:rPr>
              <a:t>Детальний опис застави за кредитами</a:t>
            </a:r>
            <a:endParaRPr lang="uk-UA" b="1" dirty="0">
              <a:solidFill>
                <a:schemeClr val="bg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bg2"/>
                </a:solidFill>
              </a:rPr>
              <a:t>Важливо відмітити що в заставу банку передано як складські приміщення так і багаторічні насадження</a:t>
            </a:r>
            <a:endParaRPr lang="uk-UA" sz="1000" b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018" y="657625"/>
            <a:ext cx="128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200" b="1" dirty="0" smtClean="0">
                <a:solidFill>
                  <a:schemeClr val="bg2"/>
                </a:solidFill>
                <a:latin typeface="+mj-lt"/>
              </a:rPr>
              <a:t>Нерухомість</a:t>
            </a:r>
            <a:endParaRPr lang="uk-UA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964" y="2564904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200" b="1" dirty="0" smtClean="0">
                <a:solidFill>
                  <a:schemeClr val="bg2"/>
                </a:solidFill>
                <a:latin typeface="+mj-lt"/>
              </a:rPr>
              <a:t>Інше</a:t>
            </a:r>
            <a:endParaRPr lang="uk-UA" sz="1200" b="1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83651"/>
              </p:ext>
            </p:extLst>
          </p:nvPr>
        </p:nvGraphicFramePr>
        <p:xfrm>
          <a:off x="179512" y="915383"/>
          <a:ext cx="8784977" cy="1691710"/>
        </p:xfrm>
        <a:graphic>
          <a:graphicData uri="http://schemas.openxmlformats.org/drawingml/2006/table">
            <a:tbl>
              <a:tblPr/>
              <a:tblGrid>
                <a:gridCol w="1089587"/>
                <a:gridCol w="242129"/>
                <a:gridCol w="3353605"/>
                <a:gridCol w="1087664"/>
                <a:gridCol w="908485"/>
                <a:gridCol w="2103507"/>
              </a:tblGrid>
              <a:tr h="35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Номер договору </a:t>
                      </a:r>
                    </a:p>
                  </a:txBody>
                  <a:tcPr marL="9158" marR="9158" marT="91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№ </a:t>
                      </a:r>
                    </a:p>
                  </a:txBody>
                  <a:tcPr marL="9158" marR="9158" marT="91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Вид нерухомості</a:t>
                      </a:r>
                    </a:p>
                  </a:txBody>
                  <a:tcPr marL="9158" marR="9158" marT="91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Заставна вартість, грн. </a:t>
                      </a:r>
                    </a:p>
                  </a:txBody>
                  <a:tcPr marL="9158" marR="9158" marT="91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Власник </a:t>
                      </a:r>
                    </a:p>
                  </a:txBody>
                  <a:tcPr marL="9158" marR="9158" marT="91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Адреса/інше</a:t>
                      </a:r>
                    </a:p>
                  </a:txBody>
                  <a:tcPr marL="9158" marR="9158" marT="91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</a:tr>
              <a:tr h="142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04.1/09/11-КЛТ, </a:t>
                      </a:r>
                      <a:b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04.1/42/06-КЛТ, </a:t>
                      </a:r>
                      <a:b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Комерційна нерухомість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1 166 968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11 адрес: </a:t>
                      </a:r>
                      <a:r>
                        <a:rPr lang="ru-RU" sz="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Херсонська</a:t>
                      </a:r>
                      <a:r>
                        <a:rPr lang="ru-RU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обл., м. Нова Каховка, </a:t>
                      </a:r>
                      <a:r>
                        <a:rPr lang="ru-RU" sz="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смт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Дніпряни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та с/р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Дніпрянська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;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04.1/09/11-КЛТ, </a:t>
                      </a:r>
                      <a:b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04.1/42/06-КЛТ, </a:t>
                      </a:r>
                      <a:b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Нерухомість за природою - багаторічні насадження та виноградники (абрикос, персик, черешня, яблуні), а також право оренди на земельну ділянку, площею 2506,999 га,</a:t>
                      </a:r>
                      <a:endParaRPr lang="uk-UA" sz="900" b="0" i="0" u="none" strike="noStrike" noProof="0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36 976 863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Херсонська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обл., м. Нова Каховка,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смт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Дніпряни</a:t>
                      </a:r>
                      <a:endParaRPr lang="ru-RU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8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</a:t>
                      </a:r>
                      <a:endParaRPr lang="uk-UA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Комплекс, холодильник з регульованим газовим середовищем на 600 тон., заг. пл. 2137,4 кв.м.</a:t>
                      </a:r>
                      <a:endParaRPr lang="uk-UA" sz="900" b="0" i="0" u="none" strike="noStrike" noProof="0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2 823 460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Херсонська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обл., м. Нова Каховка,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сщ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/рада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Дніпрянська</a:t>
                      </a:r>
                      <a:endParaRPr lang="ru-RU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2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Всього</a:t>
                      </a:r>
                    </a:p>
                  </a:txBody>
                  <a:tcPr marL="9158" marR="9158" marT="9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40 967 291</a:t>
                      </a: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Х</a:t>
                      </a:r>
                    </a:p>
                  </a:txBody>
                  <a:tcPr marL="9158" marR="9158" marT="9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Х</a:t>
                      </a:r>
                    </a:p>
                  </a:txBody>
                  <a:tcPr marL="9158" marR="9158" marT="9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44892"/>
              </p:ext>
            </p:extLst>
          </p:nvPr>
        </p:nvGraphicFramePr>
        <p:xfrm>
          <a:off x="179512" y="2864004"/>
          <a:ext cx="8784976" cy="3013269"/>
        </p:xfrm>
        <a:graphic>
          <a:graphicData uri="http://schemas.openxmlformats.org/drawingml/2006/table">
            <a:tbl>
              <a:tblPr/>
              <a:tblGrid>
                <a:gridCol w="1047750"/>
                <a:gridCol w="322384"/>
                <a:gridCol w="1450730"/>
                <a:gridCol w="1047750"/>
                <a:gridCol w="1027930"/>
                <a:gridCol w="3888432"/>
              </a:tblGrid>
              <a:tr h="3358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Номер договору 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№ 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Назва 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Заставна вартість, грн. 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Власник 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Інше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6086"/>
                    </a:solidFill>
                  </a:tcPr>
                </a:tc>
              </a:tr>
              <a:tr h="33580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04.1/09/11-КЛТ, </a:t>
                      </a:r>
                      <a:b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04.1/42/06-КЛТ, </a:t>
                      </a:r>
                      <a:b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04.1/42/06-КЛТ</a:t>
                      </a:r>
                      <a:endParaRPr lang="uk-UA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Автробус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марки ГАЗ 53, 1991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р.в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3 955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Нова Каховка,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смт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Дніпряни</a:t>
                      </a:r>
                      <a:endParaRPr lang="ru-RU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801"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Авто  ВАЗ 21093, ВАЗ 2121, ВАЗ 21213 (4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шт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)  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73 507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Нова Каховка,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смт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Дніпряни</a:t>
                      </a:r>
                      <a:endParaRPr lang="ru-RU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2664"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Вантажний автотранспорт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77 135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ГАЗ 5201, тип ТЗ автовишка, ГАЗ 5204, тип ТЗ цистерна (3 </a:t>
                      </a:r>
                      <a:r>
                        <a:rPr lang="uk-UA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шт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), КАМАЗ 5511, тип ТЗ </a:t>
                      </a: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самоскидний, Мерседес, 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бортовий, САЗ 3507, тип ТЗ </a:t>
                      </a: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самоскидний, 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УАЗ 330301, бортовий, УАЗ 3741, тип ТЗ </a:t>
                      </a: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фургон. м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Нова Каховка, смт. </a:t>
                      </a:r>
                      <a:r>
                        <a:rPr lang="uk-UA" sz="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Дніпряни</a:t>
                      </a: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;</a:t>
                      </a:r>
                      <a:endParaRPr lang="uk-UA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9232"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Сільськогосподарська техніка, обладнання та інвентар</a:t>
                      </a:r>
                      <a:endParaRPr lang="uk-UA" sz="900" b="0" i="0" u="none" strike="noStrike" noProof="0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1 385 209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Трактори (13 шт.): Т-40 АМ, ДТ-75 НХС2, ДТ-75 А, МТЗ-82.1 (4 </a:t>
                      </a:r>
                      <a:r>
                        <a:rPr lang="uk-UA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шт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), Т-25 А, ЮМЗ-6 АКЛ (2 </a:t>
                      </a:r>
                      <a:r>
                        <a:rPr lang="uk-UA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шт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), ЮМЗ-6КЛ (3 </a:t>
                      </a:r>
                      <a:r>
                        <a:rPr lang="uk-UA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шт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), комбайн томатозбиральний </a:t>
                      </a:r>
                      <a:r>
                        <a:rPr lang="en-US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SL </a:t>
                      </a:r>
                      <a:r>
                        <a:rPr lang="en-US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350T-00</a:t>
                      </a: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м</a:t>
                      </a:r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. Нова Каховка, смт. </a:t>
                      </a:r>
                      <a:r>
                        <a:rPr lang="uk-UA" sz="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Дніпряни</a:t>
                      </a:r>
                      <a:r>
                        <a:rPr lang="uk-UA" sz="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;</a:t>
                      </a:r>
                      <a:endParaRPr lang="uk-UA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5801"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Система краплинного зрошення  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5 148 101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Позичальник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Херсонська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обл., м. Нова Каховка,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сщ</a:t>
                      </a:r>
                      <a:r>
                        <a:rPr lang="ru-RU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/рада </a:t>
                      </a:r>
                      <a:r>
                        <a:rPr lang="ru-RU" sz="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Дніпрянська</a:t>
                      </a:r>
                      <a:endParaRPr lang="ru-RU" sz="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801">
                <a:tc vMerge="1">
                  <a:txBody>
                    <a:bodyPr/>
                    <a:lstStyle/>
                    <a:p>
                      <a:pPr algn="ctr" rtl="0" fontAlgn="ctr"/>
                      <a:endParaRPr lang="uk-UA" sz="8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Корпоративні права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1 515 000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Юридична особа 2</a:t>
                      </a:r>
                      <a:endParaRPr lang="uk-UA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Майнові</a:t>
                      </a:r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права на 50% </a:t>
                      </a:r>
                      <a:r>
                        <a:rPr lang="ru-RU" sz="9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частки</a:t>
                      </a:r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у статутному </a:t>
                      </a:r>
                      <a:r>
                        <a:rPr lang="ru-RU" sz="900" b="0" i="0" u="none" strike="noStrik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капіталі</a:t>
                      </a:r>
                      <a:r>
                        <a:rPr lang="ru-RU" sz="9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Позичальника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36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Всього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8 202 907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х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х</a:t>
                      </a:r>
                    </a:p>
                  </a:txBody>
                  <a:tcPr marL="7500" marR="7500" marT="75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4" y="1514"/>
          <a:ext cx="1493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" y="1514"/>
                        <a:ext cx="1493" cy="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Rectangle 419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9339" cy="1512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sz="1300" dirty="0" smtClea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4664"/>
            <a:ext cx="7632848" cy="288032"/>
          </a:xfrm>
          <a:prstGeom prst="rect">
            <a:avLst/>
          </a:prstGeom>
        </p:spPr>
        <p:txBody>
          <a:bodyPr vert="horz" lIns="89356" tIns="44681" rIns="89356" bIns="44681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buNone/>
              <a:defRPr/>
            </a:pPr>
            <a:r>
              <a:rPr lang="uk-UA" sz="1600" b="1" dirty="0" smtClean="0">
                <a:solidFill>
                  <a:schemeClr val="bg2"/>
                </a:solidFill>
              </a:rPr>
              <a:t>Забезпечення за майновими правами</a:t>
            </a:r>
            <a:r>
              <a:rPr lang="uk-UA" alt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АТ “Дельта Банк”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247638" y="1412776"/>
            <a:ext cx="8716450" cy="151216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800" b="1" dirty="0" smtClean="0">
                <a:solidFill>
                  <a:schemeClr val="bg2"/>
                </a:solidFill>
              </a:rPr>
              <a:t>Нерухомість господарського </a:t>
            </a:r>
            <a:r>
              <a:rPr lang="uk-UA" sz="800" b="1" dirty="0">
                <a:solidFill>
                  <a:schemeClr val="bg2"/>
                </a:solidFill>
              </a:rPr>
              <a:t>призначення, </a:t>
            </a:r>
            <a:r>
              <a:rPr lang="uk-UA" sz="800" b="1" dirty="0" smtClean="0">
                <a:solidFill>
                  <a:schemeClr val="bg2"/>
                </a:solidFill>
              </a:rPr>
              <a:t>що знаходиться в Херсонській </a:t>
            </a:r>
            <a:r>
              <a:rPr lang="uk-UA" sz="800" b="1" dirty="0">
                <a:solidFill>
                  <a:schemeClr val="bg2"/>
                </a:solidFill>
              </a:rPr>
              <a:t>обл., м. Нова </a:t>
            </a:r>
            <a:r>
              <a:rPr lang="uk-UA" sz="800" b="1" dirty="0" smtClean="0">
                <a:solidFill>
                  <a:schemeClr val="bg2"/>
                </a:solidFill>
              </a:rPr>
              <a:t>Каховка: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будівля</a:t>
            </a:r>
            <a:r>
              <a:rPr lang="uk-UA" sz="800" b="1" dirty="0">
                <a:solidFill>
                  <a:schemeClr val="bg2"/>
                </a:solidFill>
              </a:rPr>
              <a:t>, </a:t>
            </a:r>
            <a:r>
              <a:rPr lang="uk-UA" sz="800" b="1" dirty="0" err="1">
                <a:solidFill>
                  <a:schemeClr val="bg2"/>
                </a:solidFill>
              </a:rPr>
              <a:t>автогараж</a:t>
            </a:r>
            <a:r>
              <a:rPr lang="uk-UA" sz="800" b="1" dirty="0">
                <a:solidFill>
                  <a:schemeClr val="bg2"/>
                </a:solidFill>
              </a:rPr>
              <a:t>, заг. пл. 1651,7 </a:t>
            </a:r>
            <a:r>
              <a:rPr lang="uk-UA" sz="800" b="1" dirty="0" err="1">
                <a:solidFill>
                  <a:schemeClr val="bg2"/>
                </a:solidFill>
              </a:rPr>
              <a:t>кв</a:t>
            </a:r>
            <a:r>
              <a:rPr lang="uk-UA" sz="800" b="1" dirty="0" smtClean="0">
                <a:solidFill>
                  <a:schemeClr val="bg2"/>
                </a:solidFill>
              </a:rPr>
              <a:t>. м. -  </a:t>
            </a:r>
            <a:r>
              <a:rPr lang="uk-UA" sz="800" b="1" dirty="0">
                <a:solidFill>
                  <a:schemeClr val="bg2"/>
                </a:solidFill>
              </a:rPr>
              <a:t>смт.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1 </a:t>
            </a:r>
            <a:r>
              <a:rPr lang="uk-UA" sz="800" b="1" dirty="0" smtClean="0">
                <a:solidFill>
                  <a:schemeClr val="bg2"/>
                </a:solidFill>
              </a:rPr>
              <a:t>Травня; </a:t>
            </a:r>
            <a:endParaRPr lang="uk-UA" sz="800" b="1" dirty="0">
              <a:solidFill>
                <a:schemeClr val="bg2"/>
              </a:solidFill>
            </a:endParaRPr>
          </a:p>
          <a:p>
            <a:pPr marL="228600" indent="-228600">
              <a:buFontTx/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будівля</a:t>
            </a:r>
            <a:r>
              <a:rPr lang="uk-UA" sz="800" b="1" dirty="0">
                <a:solidFill>
                  <a:schemeClr val="bg2"/>
                </a:solidFill>
              </a:rPr>
              <a:t>, відділення №1 бригади №2, заг. пл. 142,6 кв.м</a:t>
            </a:r>
            <a:r>
              <a:rPr lang="uk-UA" sz="800" b="1" dirty="0" smtClean="0">
                <a:solidFill>
                  <a:schemeClr val="bg2"/>
                </a:solidFill>
              </a:rPr>
              <a:t>. - смт</a:t>
            </a:r>
            <a:r>
              <a:rPr lang="uk-UA" sz="800" b="1" dirty="0">
                <a:solidFill>
                  <a:schemeClr val="bg2"/>
                </a:solidFill>
              </a:rPr>
              <a:t>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</a:t>
            </a:r>
            <a:r>
              <a:rPr lang="uk-UA" sz="800" b="1" dirty="0" smtClean="0">
                <a:solidFill>
                  <a:schemeClr val="bg2"/>
                </a:solidFill>
              </a:rPr>
              <a:t>Корсунська;</a:t>
            </a:r>
            <a:endParaRPr lang="uk-UA" sz="800" b="1" dirty="0">
              <a:solidFill>
                <a:schemeClr val="bg2"/>
              </a:solidFill>
            </a:endParaRP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комплекс, </a:t>
            </a:r>
            <a:r>
              <a:rPr lang="uk-UA" sz="800" b="1" dirty="0">
                <a:solidFill>
                  <a:schemeClr val="bg2"/>
                </a:solidFill>
              </a:rPr>
              <a:t>база, заг. пл. 851,0 кв.м</a:t>
            </a:r>
            <a:r>
              <a:rPr lang="uk-UA" sz="800" b="1" dirty="0" smtClean="0">
                <a:solidFill>
                  <a:schemeClr val="bg2"/>
                </a:solidFill>
              </a:rPr>
              <a:t>. – </a:t>
            </a:r>
            <a:r>
              <a:rPr lang="uk-UA" sz="800" b="1" dirty="0" err="1" smtClean="0">
                <a:solidFill>
                  <a:schemeClr val="bg2"/>
                </a:solidFill>
              </a:rPr>
              <a:t>сщ</a:t>
            </a:r>
            <a:r>
              <a:rPr lang="uk-UA" sz="800" b="1" dirty="0" smtClean="0">
                <a:solidFill>
                  <a:schemeClr val="bg2"/>
                </a:solidFill>
              </a:rPr>
              <a:t>/рада </a:t>
            </a:r>
            <a:r>
              <a:rPr lang="uk-UA" sz="800" b="1" dirty="0">
                <a:solidFill>
                  <a:schemeClr val="bg2"/>
                </a:solidFill>
              </a:rPr>
              <a:t>Дніпрянська</a:t>
            </a:r>
            <a:r>
              <a:rPr lang="uk-UA" sz="800" b="1" dirty="0" smtClean="0">
                <a:solidFill>
                  <a:schemeClr val="bg2"/>
                </a:solidFill>
              </a:rPr>
              <a:t>; 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будівля</a:t>
            </a:r>
            <a:r>
              <a:rPr lang="uk-UA" sz="800" b="1" dirty="0">
                <a:solidFill>
                  <a:schemeClr val="bg2"/>
                </a:solidFill>
              </a:rPr>
              <a:t>, тракторна бригада, заг. пл. 321,3 кв.м</a:t>
            </a:r>
            <a:r>
              <a:rPr lang="uk-UA" sz="800" b="1" dirty="0" smtClean="0">
                <a:solidFill>
                  <a:schemeClr val="bg2"/>
                </a:solidFill>
              </a:rPr>
              <a:t>. - </a:t>
            </a:r>
            <a:r>
              <a:rPr lang="uk-UA" sz="800" b="1" dirty="0">
                <a:solidFill>
                  <a:schemeClr val="bg2"/>
                </a:solidFill>
              </a:rPr>
              <a:t>смт.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1 </a:t>
            </a:r>
            <a:r>
              <a:rPr lang="uk-UA" sz="800" b="1" dirty="0" smtClean="0">
                <a:solidFill>
                  <a:schemeClr val="bg2"/>
                </a:solidFill>
              </a:rPr>
              <a:t>Травня; 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комплекс</a:t>
            </a:r>
            <a:r>
              <a:rPr lang="uk-UA" sz="800" b="1" dirty="0">
                <a:solidFill>
                  <a:schemeClr val="bg2"/>
                </a:solidFill>
              </a:rPr>
              <a:t>, база "Окунь", заг. пл. 236,5 кв.м</a:t>
            </a:r>
            <a:r>
              <a:rPr lang="uk-UA" sz="800" b="1" dirty="0" smtClean="0">
                <a:solidFill>
                  <a:schemeClr val="bg2"/>
                </a:solidFill>
              </a:rPr>
              <a:t>. -</a:t>
            </a:r>
            <a:r>
              <a:rPr lang="uk-UA" sz="800" b="1" dirty="0">
                <a:solidFill>
                  <a:schemeClr val="bg2"/>
                </a:solidFill>
              </a:rPr>
              <a:t> </a:t>
            </a:r>
            <a:r>
              <a:rPr lang="uk-UA" sz="800" b="1" dirty="0" err="1">
                <a:solidFill>
                  <a:schemeClr val="bg2"/>
                </a:solidFill>
              </a:rPr>
              <a:t>сщ</a:t>
            </a:r>
            <a:r>
              <a:rPr lang="uk-UA" sz="800" b="1" dirty="0">
                <a:solidFill>
                  <a:schemeClr val="bg2"/>
                </a:solidFill>
              </a:rPr>
              <a:t>/рада Дніпрянська</a:t>
            </a:r>
            <a:r>
              <a:rPr lang="uk-UA" sz="800" b="1" dirty="0" smtClean="0">
                <a:solidFill>
                  <a:schemeClr val="bg2"/>
                </a:solidFill>
              </a:rPr>
              <a:t>; 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будівля</a:t>
            </a:r>
            <a:r>
              <a:rPr lang="uk-UA" sz="800" b="1" dirty="0">
                <a:solidFill>
                  <a:schemeClr val="bg2"/>
                </a:solidFill>
              </a:rPr>
              <a:t>, насосна станція, заг. пл. 23,2 кв.м</a:t>
            </a:r>
            <a:r>
              <a:rPr lang="uk-UA" sz="800" b="1" dirty="0" smtClean="0">
                <a:solidFill>
                  <a:schemeClr val="bg2"/>
                </a:solidFill>
              </a:rPr>
              <a:t>. - </a:t>
            </a:r>
            <a:r>
              <a:rPr lang="uk-UA" sz="800" b="1" dirty="0">
                <a:solidFill>
                  <a:schemeClr val="bg2"/>
                </a:solidFill>
              </a:rPr>
              <a:t>смт.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</a:t>
            </a:r>
            <a:r>
              <a:rPr lang="uk-UA" sz="800" b="1" dirty="0" smtClean="0">
                <a:solidFill>
                  <a:schemeClr val="bg2"/>
                </a:solidFill>
              </a:rPr>
              <a:t>Корсунська; 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будівля</a:t>
            </a:r>
            <a:r>
              <a:rPr lang="uk-UA" sz="800" b="1" dirty="0">
                <a:solidFill>
                  <a:schemeClr val="bg2"/>
                </a:solidFill>
              </a:rPr>
              <a:t>, контора, заг.пл. 706,8 </a:t>
            </a:r>
            <a:r>
              <a:rPr lang="uk-UA" sz="800" b="1" dirty="0" err="1">
                <a:solidFill>
                  <a:schemeClr val="bg2"/>
                </a:solidFill>
              </a:rPr>
              <a:t>кв</a:t>
            </a:r>
            <a:r>
              <a:rPr lang="uk-UA" sz="800" b="1" dirty="0" smtClean="0">
                <a:solidFill>
                  <a:schemeClr val="bg2"/>
                </a:solidFill>
              </a:rPr>
              <a:t>. м. - </a:t>
            </a:r>
            <a:r>
              <a:rPr lang="uk-UA" sz="800" b="1" dirty="0">
                <a:solidFill>
                  <a:schemeClr val="bg2"/>
                </a:solidFill>
              </a:rPr>
              <a:t>смт.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1 </a:t>
            </a:r>
            <a:r>
              <a:rPr lang="uk-UA" sz="800" b="1" dirty="0" smtClean="0">
                <a:solidFill>
                  <a:schemeClr val="bg2"/>
                </a:solidFill>
              </a:rPr>
              <a:t>Травня; 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комплекс</a:t>
            </a:r>
            <a:r>
              <a:rPr lang="uk-UA" sz="800" b="1" dirty="0">
                <a:solidFill>
                  <a:schemeClr val="bg2"/>
                </a:solidFill>
              </a:rPr>
              <a:t>, садова бригада, заг. пл. 812,3 кв.м</a:t>
            </a:r>
            <a:r>
              <a:rPr lang="uk-UA" sz="800" b="1" dirty="0" smtClean="0">
                <a:solidFill>
                  <a:schemeClr val="bg2"/>
                </a:solidFill>
              </a:rPr>
              <a:t>. - </a:t>
            </a:r>
            <a:r>
              <a:rPr lang="uk-UA" sz="800" b="1" dirty="0" err="1">
                <a:solidFill>
                  <a:schemeClr val="bg2"/>
                </a:solidFill>
              </a:rPr>
              <a:t>сщ</a:t>
            </a:r>
            <a:r>
              <a:rPr lang="uk-UA" sz="800" b="1" dirty="0">
                <a:solidFill>
                  <a:schemeClr val="bg2"/>
                </a:solidFill>
              </a:rPr>
              <a:t>/рада Дніпрянська</a:t>
            </a:r>
            <a:r>
              <a:rPr lang="uk-UA" sz="800" b="1" dirty="0" smtClean="0">
                <a:solidFill>
                  <a:schemeClr val="bg2"/>
                </a:solidFill>
              </a:rPr>
              <a:t>; 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будівля</a:t>
            </a:r>
            <a:r>
              <a:rPr lang="uk-UA" sz="800" b="1" dirty="0">
                <a:solidFill>
                  <a:schemeClr val="bg2"/>
                </a:solidFill>
              </a:rPr>
              <a:t>, бригадний дім №2 бригади №1, заг. пл. 82,0 кв.м</a:t>
            </a:r>
            <a:r>
              <a:rPr lang="uk-UA" sz="800" b="1" dirty="0" smtClean="0">
                <a:solidFill>
                  <a:schemeClr val="bg2"/>
                </a:solidFill>
              </a:rPr>
              <a:t>. -</a:t>
            </a:r>
            <a:r>
              <a:rPr lang="uk-UA" sz="800" b="1" dirty="0">
                <a:solidFill>
                  <a:schemeClr val="bg2"/>
                </a:solidFill>
              </a:rPr>
              <a:t> смт.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</a:t>
            </a:r>
            <a:r>
              <a:rPr lang="uk-UA" sz="800" b="1" dirty="0" smtClean="0">
                <a:solidFill>
                  <a:schemeClr val="bg2"/>
                </a:solidFill>
              </a:rPr>
              <a:t>Виноградна;</a:t>
            </a:r>
          </a:p>
          <a:p>
            <a:pPr marL="228600" indent="-228600">
              <a:buAutoNum type="arabicParenR"/>
            </a:pPr>
            <a:r>
              <a:rPr lang="uk-UA" sz="800" b="1" dirty="0" smtClean="0">
                <a:solidFill>
                  <a:schemeClr val="bg2"/>
                </a:solidFill>
              </a:rPr>
              <a:t> будівля</a:t>
            </a:r>
            <a:r>
              <a:rPr lang="uk-UA" sz="800" b="1" dirty="0">
                <a:solidFill>
                  <a:schemeClr val="bg2"/>
                </a:solidFill>
              </a:rPr>
              <a:t>, бригадний дім, заг</a:t>
            </a:r>
            <a:r>
              <a:rPr lang="uk-UA" sz="800" b="1" dirty="0" smtClean="0">
                <a:solidFill>
                  <a:schemeClr val="bg2"/>
                </a:solidFill>
              </a:rPr>
              <a:t>. пл</a:t>
            </a:r>
            <a:r>
              <a:rPr lang="uk-UA" sz="800" b="1" dirty="0">
                <a:solidFill>
                  <a:schemeClr val="bg2"/>
                </a:solidFill>
              </a:rPr>
              <a:t>. 105,5 </a:t>
            </a:r>
            <a:r>
              <a:rPr lang="uk-UA" sz="800" b="1" dirty="0" err="1">
                <a:solidFill>
                  <a:schemeClr val="bg2"/>
                </a:solidFill>
              </a:rPr>
              <a:t>кв</a:t>
            </a:r>
            <a:r>
              <a:rPr lang="uk-UA" sz="800" b="1" dirty="0" smtClean="0">
                <a:solidFill>
                  <a:schemeClr val="bg2"/>
                </a:solidFill>
              </a:rPr>
              <a:t>. м. - </a:t>
            </a:r>
            <a:r>
              <a:rPr lang="uk-UA" sz="800" b="1" dirty="0">
                <a:solidFill>
                  <a:schemeClr val="bg2"/>
                </a:solidFill>
              </a:rPr>
              <a:t>смт. </a:t>
            </a:r>
            <a:r>
              <a:rPr lang="uk-UA" sz="800" b="1" dirty="0" err="1">
                <a:solidFill>
                  <a:schemeClr val="bg2"/>
                </a:solidFill>
              </a:rPr>
              <a:t>Дніпряни</a:t>
            </a:r>
            <a:r>
              <a:rPr lang="uk-UA" sz="800" b="1" dirty="0">
                <a:solidFill>
                  <a:schemeClr val="bg2"/>
                </a:solidFill>
              </a:rPr>
              <a:t>, вул. </a:t>
            </a:r>
            <a:r>
              <a:rPr lang="uk-UA" sz="800" b="1" dirty="0" smtClean="0">
                <a:solidFill>
                  <a:schemeClr val="bg2"/>
                </a:solidFill>
              </a:rPr>
              <a:t>Виноградна; </a:t>
            </a:r>
          </a:p>
          <a:p>
            <a:pPr marL="228600" indent="-228600">
              <a:buAutoNum type="arabicParenR"/>
            </a:pPr>
            <a:r>
              <a:rPr lang="uk-UA" sz="800" b="1" dirty="0">
                <a:solidFill>
                  <a:schemeClr val="bg2"/>
                </a:solidFill>
              </a:rPr>
              <a:t> </a:t>
            </a:r>
            <a:r>
              <a:rPr lang="uk-UA" sz="800" b="1" dirty="0" smtClean="0">
                <a:solidFill>
                  <a:schemeClr val="bg2"/>
                </a:solidFill>
              </a:rPr>
              <a:t>насосна </a:t>
            </a:r>
            <a:r>
              <a:rPr lang="uk-UA" sz="800" b="1" dirty="0">
                <a:solidFill>
                  <a:schemeClr val="bg2"/>
                </a:solidFill>
              </a:rPr>
              <a:t>станція системи зрошення (літ. А), заг. пл. 115,2 кв.м</a:t>
            </a:r>
            <a:r>
              <a:rPr lang="uk-UA" sz="800" b="1" dirty="0" smtClean="0">
                <a:solidFill>
                  <a:schemeClr val="bg2"/>
                </a:solidFill>
              </a:rPr>
              <a:t>. -</a:t>
            </a:r>
            <a:r>
              <a:rPr lang="uk-UA" sz="800" b="1" dirty="0">
                <a:solidFill>
                  <a:schemeClr val="bg2"/>
                </a:solidFill>
              </a:rPr>
              <a:t> </a:t>
            </a:r>
            <a:r>
              <a:rPr lang="uk-UA" sz="800" b="1" dirty="0" err="1">
                <a:solidFill>
                  <a:schemeClr val="bg2"/>
                </a:solidFill>
              </a:rPr>
              <a:t>сщ</a:t>
            </a:r>
            <a:r>
              <a:rPr lang="uk-UA" sz="800" b="1" dirty="0">
                <a:solidFill>
                  <a:schemeClr val="bg2"/>
                </a:solidFill>
              </a:rPr>
              <a:t>/рада </a:t>
            </a:r>
            <a:r>
              <a:rPr lang="uk-UA" sz="800" b="1" dirty="0" smtClean="0">
                <a:solidFill>
                  <a:schemeClr val="bg2"/>
                </a:solidFill>
              </a:rPr>
              <a:t>Дніпрянська.</a:t>
            </a:r>
          </a:p>
        </p:txBody>
      </p:sp>
      <p:sp>
        <p:nvSpPr>
          <p:cNvPr id="25" name="Rectangle 50"/>
          <p:cNvSpPr/>
          <p:nvPr/>
        </p:nvSpPr>
        <p:spPr bwMode="auto">
          <a:xfrm>
            <a:off x="4710096" y="724101"/>
            <a:ext cx="1800200" cy="3286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Предмет застави</a:t>
            </a:r>
          </a:p>
        </p:txBody>
      </p:sp>
      <p:sp>
        <p:nvSpPr>
          <p:cNvPr id="27" name="Rectangle 55"/>
          <p:cNvSpPr/>
          <p:nvPr/>
        </p:nvSpPr>
        <p:spPr bwMode="auto">
          <a:xfrm>
            <a:off x="6542651" y="724101"/>
            <a:ext cx="2493845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100" b="1" dirty="0" smtClean="0">
                <a:solidFill>
                  <a:schemeClr val="bg2"/>
                </a:solidFill>
              </a:rPr>
              <a:t>Нерухомість </a:t>
            </a:r>
            <a:endParaRPr lang="uk-UA" sz="1100" dirty="0" smtClean="0">
              <a:solidFill>
                <a:schemeClr val="bg2"/>
              </a:solidFill>
            </a:endParaRPr>
          </a:p>
        </p:txBody>
      </p:sp>
      <p:sp>
        <p:nvSpPr>
          <p:cNvPr id="28" name="Rectangle 76"/>
          <p:cNvSpPr/>
          <p:nvPr/>
        </p:nvSpPr>
        <p:spPr bwMode="auto">
          <a:xfrm>
            <a:off x="107504" y="692698"/>
            <a:ext cx="1866401" cy="3600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Заставна вартість </a:t>
            </a:r>
            <a:endParaRPr lang="en-GB" sz="1000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70"/>
          <p:cNvSpPr/>
          <p:nvPr/>
        </p:nvSpPr>
        <p:spPr bwMode="auto">
          <a:xfrm>
            <a:off x="107504" y="1124744"/>
            <a:ext cx="8928992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u="none" dirty="0" smtClean="0">
                <a:solidFill>
                  <a:schemeClr val="bg1"/>
                </a:solidFill>
                <a:latin typeface="+mn-lt"/>
              </a:rPr>
              <a:t>Опис</a:t>
            </a:r>
            <a:endParaRPr lang="en-GB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73"/>
          <p:cNvSpPr/>
          <p:nvPr/>
        </p:nvSpPr>
        <p:spPr bwMode="auto">
          <a:xfrm>
            <a:off x="1973792" y="724101"/>
            <a:ext cx="2680889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uk-UA" sz="1100" b="1" dirty="0" smtClean="0">
                <a:solidFill>
                  <a:schemeClr val="bg2"/>
                </a:solidFill>
              </a:rPr>
              <a:t>1 </a:t>
            </a:r>
            <a:r>
              <a:rPr lang="uk-UA" sz="1100" b="1" dirty="0">
                <a:solidFill>
                  <a:schemeClr val="bg2"/>
                </a:solidFill>
              </a:rPr>
              <a:t>166 968 </a:t>
            </a:r>
            <a:r>
              <a:rPr lang="uk-UA" sz="1100" b="1" dirty="0" smtClean="0">
                <a:solidFill>
                  <a:schemeClr val="bg2"/>
                </a:solidFill>
              </a:rPr>
              <a:t>грн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82" y="3012834"/>
            <a:ext cx="4563406" cy="23191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35" y="5384164"/>
            <a:ext cx="3291371" cy="1152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82" y="5384164"/>
            <a:ext cx="3312906" cy="1152000"/>
          </a:xfrm>
          <a:prstGeom prst="rect">
            <a:avLst/>
          </a:prstGeom>
        </p:spPr>
      </p:pic>
      <p:grpSp>
        <p:nvGrpSpPr>
          <p:cNvPr id="2" name="Групувати 1"/>
          <p:cNvGrpSpPr/>
          <p:nvPr/>
        </p:nvGrpSpPr>
        <p:grpSpPr>
          <a:xfrm>
            <a:off x="247638" y="2995198"/>
            <a:ext cx="2041118" cy="3521572"/>
            <a:chOff x="107504" y="2995198"/>
            <a:chExt cx="2041118" cy="3521572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364770"/>
              <a:ext cx="2037221" cy="115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995198"/>
              <a:ext cx="2037221" cy="115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01" y="4179984"/>
              <a:ext cx="2037221" cy="115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32" y="4179984"/>
            <a:ext cx="2037220" cy="1152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69" y="2992857"/>
            <a:ext cx="203722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4" y="1514"/>
          <a:ext cx="1493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" y="1514"/>
                        <a:ext cx="1493" cy="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Rectangle 419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9339" cy="1512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sz="1300" dirty="0" smtClea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4664"/>
            <a:ext cx="7632848" cy="288032"/>
          </a:xfrm>
          <a:prstGeom prst="rect">
            <a:avLst/>
          </a:prstGeom>
        </p:spPr>
        <p:txBody>
          <a:bodyPr vert="horz" lIns="89356" tIns="44681" rIns="89356" bIns="44681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buNone/>
              <a:defRPr/>
            </a:pPr>
            <a:r>
              <a:rPr lang="uk-UA" sz="1600" b="1" dirty="0" smtClean="0">
                <a:solidFill>
                  <a:schemeClr val="bg2"/>
                </a:solidFill>
              </a:rPr>
              <a:t>Забезпечення за майновими правами</a:t>
            </a:r>
            <a:r>
              <a:rPr lang="uk-UA" alt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АТ “Дельта Банк”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07504" y="1412776"/>
            <a:ext cx="8928992" cy="8026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100" b="1" dirty="0" smtClean="0">
                <a:solidFill>
                  <a:schemeClr val="bg2"/>
                </a:solidFill>
              </a:rPr>
              <a:t>Багаторічні </a:t>
            </a:r>
            <a:r>
              <a:rPr lang="uk-UA" sz="1100" b="1" dirty="0">
                <a:solidFill>
                  <a:schemeClr val="bg2"/>
                </a:solidFill>
              </a:rPr>
              <a:t>насадження та виноградники (абрикос, персик, черешня, яблуні), а також право оренди на земельну ділянку, площею 2 507 га, на якій вони знаходяться (кадастрові номери - 6510745300.02.003.0035; 6510745300.02.005.0001; 6510745300.02.006.0003; 6510745300.02.004.0019; 6510745300.02.005.0002</a:t>
            </a:r>
            <a:r>
              <a:rPr lang="uk-UA" sz="1100" b="1" dirty="0" smtClean="0">
                <a:solidFill>
                  <a:schemeClr val="bg2"/>
                </a:solidFill>
              </a:rPr>
              <a:t>). За адресою: </a:t>
            </a:r>
            <a:r>
              <a:rPr lang="uk-UA" sz="1100" b="1" dirty="0">
                <a:solidFill>
                  <a:schemeClr val="bg2"/>
                </a:solidFill>
              </a:rPr>
              <a:t>Херсонська обл., м. Нова Каховка, смт. </a:t>
            </a:r>
            <a:r>
              <a:rPr lang="uk-UA" sz="1100" b="1" dirty="0" err="1" smtClean="0">
                <a:solidFill>
                  <a:schemeClr val="bg2"/>
                </a:solidFill>
              </a:rPr>
              <a:t>Дніпряни</a:t>
            </a:r>
            <a:endParaRPr lang="uk-UA" sz="1100" b="1" dirty="0" smtClean="0">
              <a:solidFill>
                <a:srgbClr val="FF0000"/>
              </a:solidFill>
            </a:endParaRPr>
          </a:p>
        </p:txBody>
      </p:sp>
      <p:sp>
        <p:nvSpPr>
          <p:cNvPr id="25" name="Rectangle 50"/>
          <p:cNvSpPr/>
          <p:nvPr/>
        </p:nvSpPr>
        <p:spPr bwMode="auto">
          <a:xfrm>
            <a:off x="4710096" y="724101"/>
            <a:ext cx="1800200" cy="3286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Предмет застави</a:t>
            </a:r>
          </a:p>
        </p:txBody>
      </p:sp>
      <p:sp>
        <p:nvSpPr>
          <p:cNvPr id="27" name="Rectangle 55"/>
          <p:cNvSpPr/>
          <p:nvPr/>
        </p:nvSpPr>
        <p:spPr bwMode="auto">
          <a:xfrm>
            <a:off x="6542651" y="724101"/>
            <a:ext cx="2493845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100" b="1" dirty="0">
                <a:solidFill>
                  <a:schemeClr val="bg2"/>
                </a:solidFill>
              </a:rPr>
              <a:t>Багаторічні насадження</a:t>
            </a:r>
            <a:endParaRPr lang="uk-UA" sz="1100" dirty="0" smtClean="0">
              <a:solidFill>
                <a:schemeClr val="bg2"/>
              </a:solidFill>
            </a:endParaRPr>
          </a:p>
        </p:txBody>
      </p:sp>
      <p:sp>
        <p:nvSpPr>
          <p:cNvPr id="28" name="Rectangle 76"/>
          <p:cNvSpPr/>
          <p:nvPr/>
        </p:nvSpPr>
        <p:spPr bwMode="auto">
          <a:xfrm>
            <a:off x="107504" y="692698"/>
            <a:ext cx="1866401" cy="3600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Заставна вартість </a:t>
            </a:r>
            <a:endParaRPr lang="en-GB" sz="1000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70"/>
          <p:cNvSpPr/>
          <p:nvPr/>
        </p:nvSpPr>
        <p:spPr bwMode="auto">
          <a:xfrm>
            <a:off x="107504" y="1124744"/>
            <a:ext cx="8928992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u="none" dirty="0" smtClean="0">
                <a:solidFill>
                  <a:schemeClr val="bg1"/>
                </a:solidFill>
                <a:latin typeface="+mn-lt"/>
              </a:rPr>
              <a:t>Опис</a:t>
            </a:r>
            <a:endParaRPr lang="en-GB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73"/>
          <p:cNvSpPr/>
          <p:nvPr/>
        </p:nvSpPr>
        <p:spPr bwMode="auto">
          <a:xfrm>
            <a:off x="1973792" y="724101"/>
            <a:ext cx="2680889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uk-UA" sz="1100" b="1" dirty="0">
                <a:solidFill>
                  <a:schemeClr val="bg2"/>
                </a:solidFill>
              </a:rPr>
              <a:t>36 976 863 </a:t>
            </a:r>
            <a:r>
              <a:rPr lang="uk-UA" sz="1100" b="1" dirty="0" smtClean="0">
                <a:solidFill>
                  <a:schemeClr val="bg2"/>
                </a:solidFill>
              </a:rPr>
              <a:t>грн</a:t>
            </a:r>
          </a:p>
        </p:txBody>
      </p:sp>
      <p:grpSp>
        <p:nvGrpSpPr>
          <p:cNvPr id="2" name="Групувати 1"/>
          <p:cNvGrpSpPr/>
          <p:nvPr/>
        </p:nvGrpSpPr>
        <p:grpSpPr>
          <a:xfrm>
            <a:off x="114230" y="2276870"/>
            <a:ext cx="8922266" cy="1901238"/>
            <a:chOff x="114230" y="2276870"/>
            <a:chExt cx="8787945" cy="190123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276871"/>
              <a:ext cx="3165096" cy="19012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5"/>
            <a:stretch/>
          </p:blipFill>
          <p:spPr>
            <a:xfrm>
              <a:off x="6437482" y="2276870"/>
              <a:ext cx="2464693" cy="19012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30" y="2276871"/>
              <a:ext cx="3161626" cy="19012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grpSp>
        <p:nvGrpSpPr>
          <p:cNvPr id="11" name="Групувати 10"/>
          <p:cNvGrpSpPr/>
          <p:nvPr/>
        </p:nvGrpSpPr>
        <p:grpSpPr>
          <a:xfrm>
            <a:off x="114230" y="5551643"/>
            <a:ext cx="8922266" cy="901693"/>
            <a:chOff x="114230" y="5551643"/>
            <a:chExt cx="8639235" cy="90169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034" y="5564106"/>
              <a:ext cx="1377106" cy="88923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1" y="5564106"/>
              <a:ext cx="1415257" cy="88923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140" y="5551643"/>
              <a:ext cx="1455839" cy="8951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979" y="5571797"/>
              <a:ext cx="1508486" cy="8797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30" y="5557883"/>
              <a:ext cx="1505441" cy="87970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28" y="5571797"/>
              <a:ext cx="1377106" cy="8797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grpSp>
        <p:nvGrpSpPr>
          <p:cNvPr id="8" name="Групувати 7"/>
          <p:cNvGrpSpPr/>
          <p:nvPr/>
        </p:nvGrpSpPr>
        <p:grpSpPr>
          <a:xfrm>
            <a:off x="122008" y="4171884"/>
            <a:ext cx="8914488" cy="1392223"/>
            <a:chOff x="122009" y="4171884"/>
            <a:chExt cx="8752100" cy="139222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09" y="4171884"/>
              <a:ext cx="2615696" cy="138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794" y="4178107"/>
              <a:ext cx="2032689" cy="138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840" y="4171885"/>
              <a:ext cx="1434269" cy="138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034" y="4178106"/>
              <a:ext cx="2645455" cy="138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000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925941" cy="4624360"/>
          </a:xfrm>
          <a:prstGeom prst="rect">
            <a:avLst/>
          </a:prstGeom>
        </p:spPr>
      </p:pic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4" y="1514"/>
          <a:ext cx="1493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" y="1514"/>
                        <a:ext cx="1493" cy="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Rectangle 419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9339" cy="1512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sz="1300" dirty="0" smtClea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4664"/>
            <a:ext cx="7632848" cy="288032"/>
          </a:xfrm>
          <a:prstGeom prst="rect">
            <a:avLst/>
          </a:prstGeom>
        </p:spPr>
        <p:txBody>
          <a:bodyPr vert="horz" lIns="89356" tIns="44681" rIns="89356" bIns="44681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buNone/>
              <a:defRPr/>
            </a:pPr>
            <a:r>
              <a:rPr lang="uk-UA" sz="1600" b="1" dirty="0" smtClean="0">
                <a:solidFill>
                  <a:schemeClr val="bg2"/>
                </a:solidFill>
              </a:rPr>
              <a:t>Забезпечення за майновими правами</a:t>
            </a:r>
            <a:r>
              <a:rPr lang="uk-UA" alt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АТ “Дельта Банк”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07504" y="1412776"/>
            <a:ext cx="8928992" cy="43204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z="1200" b="1" dirty="0">
                <a:solidFill>
                  <a:schemeClr val="bg2"/>
                </a:solidFill>
              </a:rPr>
              <a:t>Комплекс, холодильник з регульованим газовим середовищем на 600 </a:t>
            </a:r>
            <a:r>
              <a:rPr lang="uk-UA" sz="1200" b="1" dirty="0" smtClean="0">
                <a:solidFill>
                  <a:schemeClr val="bg2"/>
                </a:solidFill>
              </a:rPr>
              <a:t>тон, </a:t>
            </a:r>
            <a:r>
              <a:rPr lang="uk-UA" sz="1200" b="1" dirty="0">
                <a:solidFill>
                  <a:schemeClr val="bg2"/>
                </a:solidFill>
              </a:rPr>
              <a:t>заг. пл. </a:t>
            </a:r>
            <a:r>
              <a:rPr lang="uk-UA" sz="1200" b="1" dirty="0" smtClean="0">
                <a:solidFill>
                  <a:schemeClr val="bg2"/>
                </a:solidFill>
              </a:rPr>
              <a:t>2 137,4 </a:t>
            </a:r>
            <a:r>
              <a:rPr lang="uk-UA" sz="1200" b="1" dirty="0" err="1">
                <a:solidFill>
                  <a:schemeClr val="bg2"/>
                </a:solidFill>
              </a:rPr>
              <a:t>кв</a:t>
            </a:r>
            <a:r>
              <a:rPr lang="uk-UA" sz="1200" b="1" dirty="0" smtClean="0">
                <a:solidFill>
                  <a:schemeClr val="bg2"/>
                </a:solidFill>
              </a:rPr>
              <a:t>. м</a:t>
            </a:r>
            <a:r>
              <a:rPr lang="uk-UA" sz="1200" b="1" dirty="0">
                <a:solidFill>
                  <a:schemeClr val="bg2"/>
                </a:solidFill>
              </a:rPr>
              <a:t>., </a:t>
            </a:r>
            <a:endParaRPr lang="uk-UA" sz="1200" b="1" dirty="0" smtClean="0">
              <a:solidFill>
                <a:schemeClr val="bg2"/>
              </a:solidFill>
            </a:endParaRPr>
          </a:p>
          <a:p>
            <a:pPr lvl="0"/>
            <a:r>
              <a:rPr lang="uk-UA" sz="1200" b="1" dirty="0" smtClean="0">
                <a:solidFill>
                  <a:schemeClr val="bg2"/>
                </a:solidFill>
              </a:rPr>
              <a:t>За адресою: </a:t>
            </a:r>
            <a:r>
              <a:rPr lang="uk-UA" sz="1200" b="1" dirty="0">
                <a:solidFill>
                  <a:schemeClr val="bg2"/>
                </a:solidFill>
              </a:rPr>
              <a:t>Херсонська обл., м. Нова Каховка, </a:t>
            </a:r>
            <a:r>
              <a:rPr lang="uk-UA" sz="1200" b="1" dirty="0" err="1">
                <a:solidFill>
                  <a:schemeClr val="bg2"/>
                </a:solidFill>
              </a:rPr>
              <a:t>сщ</a:t>
            </a:r>
            <a:r>
              <a:rPr lang="uk-UA" sz="1200" b="1" dirty="0">
                <a:solidFill>
                  <a:schemeClr val="bg2"/>
                </a:solidFill>
              </a:rPr>
              <a:t>/рада Дніпрянська</a:t>
            </a:r>
            <a:r>
              <a:rPr lang="uk-UA" sz="1200" b="1" dirty="0" smtClean="0">
                <a:solidFill>
                  <a:schemeClr val="bg2"/>
                </a:solidFill>
              </a:rPr>
              <a:t>.</a:t>
            </a:r>
            <a:endParaRPr lang="uk-UA" sz="1100" b="1" dirty="0" smtClean="0">
              <a:solidFill>
                <a:srgbClr val="FF0000"/>
              </a:solidFill>
            </a:endParaRPr>
          </a:p>
          <a:p>
            <a:pPr lvl="0"/>
            <a:r>
              <a:rPr lang="uk-UA" sz="11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Rectangle 50"/>
          <p:cNvSpPr/>
          <p:nvPr/>
        </p:nvSpPr>
        <p:spPr bwMode="auto">
          <a:xfrm>
            <a:off x="4710096" y="724101"/>
            <a:ext cx="1800200" cy="3286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Предмет застави</a:t>
            </a:r>
          </a:p>
        </p:txBody>
      </p:sp>
      <p:sp>
        <p:nvSpPr>
          <p:cNvPr id="27" name="Rectangle 55"/>
          <p:cNvSpPr/>
          <p:nvPr/>
        </p:nvSpPr>
        <p:spPr bwMode="auto">
          <a:xfrm>
            <a:off x="6542651" y="724101"/>
            <a:ext cx="2493845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100" b="1" dirty="0" smtClean="0">
                <a:solidFill>
                  <a:schemeClr val="bg2"/>
                </a:solidFill>
              </a:rPr>
              <a:t>Нерухомість </a:t>
            </a:r>
            <a:endParaRPr lang="uk-UA" sz="1100" dirty="0" smtClean="0">
              <a:solidFill>
                <a:schemeClr val="bg2"/>
              </a:solidFill>
            </a:endParaRPr>
          </a:p>
        </p:txBody>
      </p:sp>
      <p:sp>
        <p:nvSpPr>
          <p:cNvPr id="28" name="Rectangle 76"/>
          <p:cNvSpPr/>
          <p:nvPr/>
        </p:nvSpPr>
        <p:spPr bwMode="auto">
          <a:xfrm>
            <a:off x="107504" y="692698"/>
            <a:ext cx="1866401" cy="3600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Заставна вартість </a:t>
            </a:r>
            <a:endParaRPr lang="en-GB" sz="1000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70"/>
          <p:cNvSpPr/>
          <p:nvPr/>
        </p:nvSpPr>
        <p:spPr bwMode="auto">
          <a:xfrm>
            <a:off x="107504" y="1124744"/>
            <a:ext cx="8928992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u="none" dirty="0" smtClean="0">
                <a:solidFill>
                  <a:schemeClr val="bg1"/>
                </a:solidFill>
                <a:latin typeface="+mn-lt"/>
              </a:rPr>
              <a:t>Опис</a:t>
            </a:r>
            <a:endParaRPr lang="en-GB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73"/>
          <p:cNvSpPr/>
          <p:nvPr/>
        </p:nvSpPr>
        <p:spPr bwMode="auto">
          <a:xfrm>
            <a:off x="1973792" y="724101"/>
            <a:ext cx="2680889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uk-UA" sz="1100" b="1" dirty="0">
                <a:solidFill>
                  <a:schemeClr val="bg2"/>
                </a:solidFill>
              </a:rPr>
              <a:t>2 823 </a:t>
            </a:r>
            <a:r>
              <a:rPr lang="uk-UA" sz="1100" b="1" dirty="0" smtClean="0">
                <a:solidFill>
                  <a:schemeClr val="bg2"/>
                </a:solidFill>
              </a:rPr>
              <a:t>460 грн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0" y="5407326"/>
            <a:ext cx="1836622" cy="10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4" y="1514"/>
          <a:ext cx="1493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" y="1514"/>
                        <a:ext cx="1493" cy="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Rectangle 419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9339" cy="1512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sz="1300" dirty="0" smtClea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4664"/>
            <a:ext cx="7632848" cy="288032"/>
          </a:xfrm>
          <a:prstGeom prst="rect">
            <a:avLst/>
          </a:prstGeom>
        </p:spPr>
        <p:txBody>
          <a:bodyPr vert="horz" lIns="89356" tIns="44681" rIns="89356" bIns="44681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buNone/>
              <a:defRPr/>
            </a:pPr>
            <a:r>
              <a:rPr lang="uk-UA" sz="1600" b="1" dirty="0" smtClean="0">
                <a:solidFill>
                  <a:schemeClr val="bg2"/>
                </a:solidFill>
              </a:rPr>
              <a:t>Забезпечення за майновими правами</a:t>
            </a:r>
            <a:r>
              <a:rPr lang="uk-UA" alt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АТ “Дельта Банк”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07504" y="1412776"/>
            <a:ext cx="8928992" cy="122413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900" b="1" dirty="0" smtClean="0">
                <a:solidFill>
                  <a:schemeClr val="bg2"/>
                </a:solidFill>
              </a:rPr>
              <a:t>1) Автобус </a:t>
            </a:r>
            <a:r>
              <a:rPr lang="uk-UA" sz="900" b="1" dirty="0">
                <a:solidFill>
                  <a:schemeClr val="bg2"/>
                </a:solidFill>
              </a:rPr>
              <a:t>марки ГАЗ, модель 53, 1991 р.в., р.н.123-35 </a:t>
            </a:r>
            <a:r>
              <a:rPr lang="uk-UA" sz="900" b="1" dirty="0" smtClean="0">
                <a:solidFill>
                  <a:schemeClr val="bg2"/>
                </a:solidFill>
              </a:rPr>
              <a:t>ХО; 2) Легкові </a:t>
            </a:r>
            <a:r>
              <a:rPr lang="uk-UA" sz="900" b="1" dirty="0">
                <a:solidFill>
                  <a:schemeClr val="bg2"/>
                </a:solidFill>
              </a:rPr>
              <a:t>транспортні засоби (марки ВАЗ) ВАЗ 21093, ВАЗ 2121, ВАЗ 21213 (4 шт.), з 1992 по 2002 р.в. </a:t>
            </a:r>
            <a:r>
              <a:rPr lang="uk-UA" sz="900" b="1" dirty="0" smtClean="0">
                <a:solidFill>
                  <a:schemeClr val="bg2"/>
                </a:solidFill>
              </a:rPr>
              <a:t>3) Вантажні </a:t>
            </a:r>
            <a:r>
              <a:rPr lang="uk-UA" sz="900" b="1" dirty="0">
                <a:solidFill>
                  <a:schemeClr val="bg2"/>
                </a:solidFill>
              </a:rPr>
              <a:t>транспортні засоби – ГАЗ 5201, тип ТЗ автовишка, ГАЗ 5204, тип ТЗ цистерна (3 </a:t>
            </a:r>
            <a:r>
              <a:rPr lang="uk-UA" sz="900" b="1" dirty="0" err="1">
                <a:solidFill>
                  <a:schemeClr val="bg2"/>
                </a:solidFill>
              </a:rPr>
              <a:t>шт</a:t>
            </a:r>
            <a:r>
              <a:rPr lang="uk-UA" sz="900" b="1" dirty="0">
                <a:solidFill>
                  <a:schemeClr val="bg2"/>
                </a:solidFill>
              </a:rPr>
              <a:t>), КАМАЗ 5511, тип ТЗ самоскидний кузов, Мерседес </a:t>
            </a:r>
            <a:r>
              <a:rPr lang="uk-UA" sz="900" b="1" dirty="0" err="1">
                <a:solidFill>
                  <a:schemeClr val="bg2"/>
                </a:solidFill>
              </a:rPr>
              <a:t>Бенц</a:t>
            </a:r>
            <a:r>
              <a:rPr lang="uk-UA" sz="900" b="1" dirty="0">
                <a:solidFill>
                  <a:schemeClr val="bg2"/>
                </a:solidFill>
              </a:rPr>
              <a:t>, бортовий, САЗ 3507, тип ТЗ самоскидний кузов, УАЗ 330301, бортовий, УАЗ 3741, тип ТЗ фургон, з 1980 по 1990 р.в. </a:t>
            </a:r>
            <a:r>
              <a:rPr lang="uk-UA" sz="900" b="1" dirty="0" smtClean="0">
                <a:solidFill>
                  <a:schemeClr val="bg2"/>
                </a:solidFill>
              </a:rPr>
              <a:t>4) Сільськогосподарська </a:t>
            </a:r>
            <a:r>
              <a:rPr lang="uk-UA" sz="900" b="1" dirty="0">
                <a:solidFill>
                  <a:schemeClr val="bg2"/>
                </a:solidFill>
              </a:rPr>
              <a:t>техніка, обладнання та інвентар: трактори (13 шт.): Т-40 АМ, ДТ-75 НХС2, ДТ-75 А, МТЗ-82.1 (4 </a:t>
            </a:r>
            <a:r>
              <a:rPr lang="uk-UA" sz="900" b="1" dirty="0" smtClean="0">
                <a:solidFill>
                  <a:schemeClr val="bg2"/>
                </a:solidFill>
              </a:rPr>
              <a:t>шт.), </a:t>
            </a:r>
            <a:r>
              <a:rPr lang="uk-UA" sz="900" b="1" dirty="0">
                <a:solidFill>
                  <a:schemeClr val="bg2"/>
                </a:solidFill>
              </a:rPr>
              <a:t>Т-25 А, ЮМЗ-6 АКЛ (2 </a:t>
            </a:r>
            <a:r>
              <a:rPr lang="uk-UA" sz="900" b="1" dirty="0" smtClean="0">
                <a:solidFill>
                  <a:schemeClr val="bg2"/>
                </a:solidFill>
              </a:rPr>
              <a:t>шт.), </a:t>
            </a:r>
            <a:r>
              <a:rPr lang="uk-UA" sz="900" b="1" dirty="0">
                <a:solidFill>
                  <a:schemeClr val="bg2"/>
                </a:solidFill>
              </a:rPr>
              <a:t>ЮМЗ-6КЛ (3 </a:t>
            </a:r>
            <a:r>
              <a:rPr lang="uk-UA" sz="900" b="1" dirty="0" smtClean="0">
                <a:solidFill>
                  <a:schemeClr val="bg2"/>
                </a:solidFill>
              </a:rPr>
              <a:t>шт.), </a:t>
            </a:r>
            <a:r>
              <a:rPr lang="uk-UA" sz="900" b="1" dirty="0">
                <a:solidFill>
                  <a:schemeClr val="bg2"/>
                </a:solidFill>
              </a:rPr>
              <a:t>комбайн томатозбиральний SL 350T-00. Трактори з 1990 по 1999 р.в., комбайн 2003 р.в</a:t>
            </a:r>
            <a:r>
              <a:rPr lang="uk-UA" sz="900" b="1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endParaRPr lang="uk-UA" sz="900" b="1" dirty="0" smtClean="0">
              <a:solidFill>
                <a:schemeClr val="bg2"/>
              </a:solidFill>
            </a:endParaRPr>
          </a:p>
          <a:p>
            <a:pPr lvl="0"/>
            <a:r>
              <a:rPr lang="uk-UA" sz="900" b="1" dirty="0" smtClean="0">
                <a:solidFill>
                  <a:schemeClr val="bg2"/>
                </a:solidFill>
              </a:rPr>
              <a:t>Що знаходяться за адресою: </a:t>
            </a:r>
            <a:r>
              <a:rPr lang="uk-UA" sz="900" b="1" dirty="0">
                <a:solidFill>
                  <a:schemeClr val="bg2"/>
                </a:solidFill>
              </a:rPr>
              <a:t>Херсонська обл., м. Нова Каховка, смт. </a:t>
            </a:r>
            <a:r>
              <a:rPr lang="uk-UA" sz="900" b="1" dirty="0" err="1" smtClean="0">
                <a:solidFill>
                  <a:schemeClr val="bg2"/>
                </a:solidFill>
              </a:rPr>
              <a:t>Дніпряни</a:t>
            </a:r>
            <a:r>
              <a:rPr lang="uk-UA" sz="900" b="1" dirty="0" smtClean="0">
                <a:solidFill>
                  <a:schemeClr val="bg2"/>
                </a:solidFill>
              </a:rPr>
              <a:t> </a:t>
            </a:r>
            <a:endParaRPr lang="uk-UA" sz="900" b="1" dirty="0">
              <a:solidFill>
                <a:schemeClr val="bg2"/>
              </a:solidFill>
            </a:endParaRPr>
          </a:p>
          <a:p>
            <a:pPr lvl="0"/>
            <a:endParaRPr lang="uk-UA" sz="1200" b="1" dirty="0" smtClean="0">
              <a:solidFill>
                <a:srgbClr val="FF0000"/>
              </a:solidFill>
            </a:endParaRPr>
          </a:p>
          <a:p>
            <a:pPr lvl="0"/>
            <a:endParaRPr lang="uk-UA" sz="1100" b="1" dirty="0" smtClean="0">
              <a:solidFill>
                <a:srgbClr val="FF0000"/>
              </a:solidFill>
            </a:endParaRPr>
          </a:p>
          <a:p>
            <a:pPr lvl="0"/>
            <a:r>
              <a:rPr lang="uk-UA" sz="11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Rectangle 50"/>
          <p:cNvSpPr/>
          <p:nvPr/>
        </p:nvSpPr>
        <p:spPr bwMode="auto">
          <a:xfrm>
            <a:off x="4710096" y="724101"/>
            <a:ext cx="1800200" cy="3286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Предмет застави</a:t>
            </a:r>
          </a:p>
        </p:txBody>
      </p:sp>
      <p:sp>
        <p:nvSpPr>
          <p:cNvPr id="27" name="Rectangle 55"/>
          <p:cNvSpPr/>
          <p:nvPr/>
        </p:nvSpPr>
        <p:spPr bwMode="auto">
          <a:xfrm>
            <a:off x="6542651" y="724101"/>
            <a:ext cx="2493845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100" b="1" dirty="0" smtClean="0">
                <a:solidFill>
                  <a:schemeClr val="bg2"/>
                </a:solidFill>
              </a:rPr>
              <a:t>Авто, техніка, обладнання </a:t>
            </a:r>
            <a:endParaRPr lang="uk-UA" sz="1100" dirty="0" smtClean="0">
              <a:solidFill>
                <a:schemeClr val="bg2"/>
              </a:solidFill>
            </a:endParaRPr>
          </a:p>
        </p:txBody>
      </p:sp>
      <p:sp>
        <p:nvSpPr>
          <p:cNvPr id="28" name="Rectangle 76"/>
          <p:cNvSpPr/>
          <p:nvPr/>
        </p:nvSpPr>
        <p:spPr bwMode="auto">
          <a:xfrm>
            <a:off x="107504" y="692698"/>
            <a:ext cx="1866401" cy="3600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Заставна вартість </a:t>
            </a:r>
            <a:endParaRPr lang="en-GB" sz="1000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70"/>
          <p:cNvSpPr/>
          <p:nvPr/>
        </p:nvSpPr>
        <p:spPr bwMode="auto">
          <a:xfrm>
            <a:off x="107504" y="1124744"/>
            <a:ext cx="8928992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u="none" dirty="0" smtClean="0">
                <a:solidFill>
                  <a:schemeClr val="bg1"/>
                </a:solidFill>
                <a:latin typeface="+mn-lt"/>
              </a:rPr>
              <a:t>Опис</a:t>
            </a:r>
            <a:endParaRPr lang="en-GB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73"/>
          <p:cNvSpPr/>
          <p:nvPr/>
        </p:nvSpPr>
        <p:spPr bwMode="auto">
          <a:xfrm>
            <a:off x="1973792" y="724101"/>
            <a:ext cx="2680889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uk-UA" sz="1100" b="1" dirty="0">
                <a:solidFill>
                  <a:schemeClr val="bg2"/>
                </a:solidFill>
              </a:rPr>
              <a:t>1 539 </a:t>
            </a:r>
            <a:r>
              <a:rPr lang="uk-UA" sz="1100" b="1" dirty="0" smtClean="0">
                <a:solidFill>
                  <a:schemeClr val="bg2"/>
                </a:solidFill>
              </a:rPr>
              <a:t>806 грн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20" y="4118441"/>
            <a:ext cx="3584475" cy="2335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1" y="5329300"/>
            <a:ext cx="1316079" cy="1124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13" y="2703091"/>
            <a:ext cx="2405785" cy="1360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4" y="4111792"/>
            <a:ext cx="1756558" cy="2342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8" y="2708920"/>
            <a:ext cx="1806112" cy="1354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4" r="5423" b="30455"/>
          <a:stretch/>
        </p:blipFill>
        <p:spPr>
          <a:xfrm>
            <a:off x="3905375" y="2708920"/>
            <a:ext cx="1551583" cy="1354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59" y="2689417"/>
            <a:ext cx="795961" cy="137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13920" r="20337" b="17216"/>
          <a:stretch/>
        </p:blipFill>
        <p:spPr>
          <a:xfrm>
            <a:off x="3314236" y="4118442"/>
            <a:ext cx="2088232" cy="1178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42" y="5312618"/>
            <a:ext cx="2101125" cy="1141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857" r="-2409" b="27338"/>
          <a:stretch/>
        </p:blipFill>
        <p:spPr>
          <a:xfrm>
            <a:off x="7967962" y="2698940"/>
            <a:ext cx="1068534" cy="1364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t="30834" r="1851" b="19832"/>
          <a:stretch/>
        </p:blipFill>
        <p:spPr>
          <a:xfrm>
            <a:off x="137648" y="4118441"/>
            <a:ext cx="1320593" cy="1152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38" y="2689417"/>
            <a:ext cx="1030565" cy="13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4" y="1514"/>
          <a:ext cx="1493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" y="1514"/>
                        <a:ext cx="1493" cy="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Rectangle 419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9339" cy="1512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sz="1300" dirty="0" smtClea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4664"/>
            <a:ext cx="7632848" cy="288032"/>
          </a:xfrm>
          <a:prstGeom prst="rect">
            <a:avLst/>
          </a:prstGeom>
        </p:spPr>
        <p:txBody>
          <a:bodyPr vert="horz" lIns="89356" tIns="44681" rIns="89356" bIns="44681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buNone/>
              <a:defRPr/>
            </a:pPr>
            <a:r>
              <a:rPr lang="uk-UA" sz="1600" b="1" dirty="0" smtClean="0">
                <a:solidFill>
                  <a:schemeClr val="bg2"/>
                </a:solidFill>
              </a:rPr>
              <a:t>Забезпечення за майновими правами</a:t>
            </a:r>
            <a:r>
              <a:rPr lang="uk-UA" alt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АТ “Дельта Банк”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07504" y="1412776"/>
            <a:ext cx="8928992" cy="93610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100" b="1" dirty="0">
                <a:solidFill>
                  <a:schemeClr val="bg2"/>
                </a:solidFill>
              </a:rPr>
              <a:t>Система краплинного зрошення  на площі 477,2 га, відкрита та закрита зрошувальні мережі: пусковий комплекс першої черги системи мікро зрошення, пусковий комплекс другої черги системи мікро зрошення, ділянки краплинного зрошення третьої черги, відкрита зрошувальна мережа, заг. довжиною </a:t>
            </a:r>
            <a:r>
              <a:rPr lang="uk-UA" sz="1100" b="1" dirty="0" smtClean="0">
                <a:solidFill>
                  <a:schemeClr val="bg2"/>
                </a:solidFill>
              </a:rPr>
              <a:t>15 611 </a:t>
            </a:r>
            <a:r>
              <a:rPr lang="uk-UA" sz="1100" b="1" dirty="0">
                <a:solidFill>
                  <a:schemeClr val="bg2"/>
                </a:solidFill>
              </a:rPr>
              <a:t>метрів, закрита зрошувальна мережа, заг. довжиною </a:t>
            </a:r>
            <a:r>
              <a:rPr lang="uk-UA" sz="1100" b="1" dirty="0" smtClean="0">
                <a:solidFill>
                  <a:schemeClr val="bg2"/>
                </a:solidFill>
              </a:rPr>
              <a:t>3 714 </a:t>
            </a:r>
            <a:r>
              <a:rPr lang="uk-UA" sz="1100" b="1" dirty="0">
                <a:solidFill>
                  <a:schemeClr val="bg2"/>
                </a:solidFill>
              </a:rPr>
              <a:t>метрів. </a:t>
            </a:r>
            <a:endParaRPr lang="uk-UA" sz="1100" b="1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100" b="1" dirty="0" smtClean="0">
                <a:solidFill>
                  <a:schemeClr val="bg2"/>
                </a:solidFill>
              </a:rPr>
              <a:t>За адресою: Херсонська </a:t>
            </a:r>
            <a:r>
              <a:rPr lang="uk-UA" sz="1100" b="1" dirty="0">
                <a:solidFill>
                  <a:schemeClr val="bg2"/>
                </a:solidFill>
              </a:rPr>
              <a:t>обл., м. Нова Каховка, </a:t>
            </a:r>
            <a:r>
              <a:rPr lang="uk-UA" sz="1100" b="1" dirty="0" err="1">
                <a:solidFill>
                  <a:schemeClr val="bg2"/>
                </a:solidFill>
              </a:rPr>
              <a:t>сщ</a:t>
            </a:r>
            <a:r>
              <a:rPr lang="uk-UA" sz="1100" b="1" dirty="0">
                <a:solidFill>
                  <a:schemeClr val="bg2"/>
                </a:solidFill>
              </a:rPr>
              <a:t>/рада Дніпрянська. </a:t>
            </a:r>
          </a:p>
        </p:txBody>
      </p:sp>
      <p:sp>
        <p:nvSpPr>
          <p:cNvPr id="25" name="Rectangle 50"/>
          <p:cNvSpPr/>
          <p:nvPr/>
        </p:nvSpPr>
        <p:spPr bwMode="auto">
          <a:xfrm>
            <a:off x="4710096" y="724101"/>
            <a:ext cx="1800200" cy="3286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Предмет застави</a:t>
            </a:r>
          </a:p>
        </p:txBody>
      </p:sp>
      <p:sp>
        <p:nvSpPr>
          <p:cNvPr id="27" name="Rectangle 55"/>
          <p:cNvSpPr/>
          <p:nvPr/>
        </p:nvSpPr>
        <p:spPr bwMode="auto">
          <a:xfrm>
            <a:off x="6542651" y="724101"/>
            <a:ext cx="2493845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100" b="1" dirty="0" smtClean="0">
                <a:solidFill>
                  <a:schemeClr val="bg2"/>
                </a:solidFill>
              </a:rPr>
              <a:t>Обладнання </a:t>
            </a:r>
            <a:r>
              <a:rPr lang="uk-UA" sz="1100" b="1" dirty="0" smtClean="0">
                <a:solidFill>
                  <a:srgbClr val="FF0000"/>
                </a:solidFill>
              </a:rPr>
              <a:t> </a:t>
            </a:r>
            <a:endParaRPr lang="uk-UA" sz="1100" dirty="0" smtClean="0">
              <a:solidFill>
                <a:srgbClr val="FF0000"/>
              </a:solidFill>
            </a:endParaRPr>
          </a:p>
        </p:txBody>
      </p:sp>
      <p:sp>
        <p:nvSpPr>
          <p:cNvPr id="28" name="Rectangle 76"/>
          <p:cNvSpPr/>
          <p:nvPr/>
        </p:nvSpPr>
        <p:spPr bwMode="auto">
          <a:xfrm>
            <a:off x="107504" y="692698"/>
            <a:ext cx="1866401" cy="3600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Заставна вартість </a:t>
            </a:r>
            <a:endParaRPr lang="en-GB" sz="1000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70"/>
          <p:cNvSpPr/>
          <p:nvPr/>
        </p:nvSpPr>
        <p:spPr bwMode="auto">
          <a:xfrm>
            <a:off x="107504" y="1124744"/>
            <a:ext cx="8928992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u="none" dirty="0" smtClean="0">
                <a:solidFill>
                  <a:schemeClr val="bg1"/>
                </a:solidFill>
                <a:latin typeface="+mn-lt"/>
              </a:rPr>
              <a:t>Опис</a:t>
            </a:r>
            <a:endParaRPr lang="en-GB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73"/>
          <p:cNvSpPr/>
          <p:nvPr/>
        </p:nvSpPr>
        <p:spPr bwMode="auto">
          <a:xfrm>
            <a:off x="1973792" y="724101"/>
            <a:ext cx="2680889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uk-UA" sz="1100" b="1" dirty="0">
                <a:solidFill>
                  <a:schemeClr val="bg2"/>
                </a:solidFill>
              </a:rPr>
              <a:t>5 148 </a:t>
            </a:r>
            <a:r>
              <a:rPr lang="uk-UA" sz="1100" b="1" dirty="0" smtClean="0">
                <a:solidFill>
                  <a:schemeClr val="bg2"/>
                </a:solidFill>
              </a:rPr>
              <a:t>101 грн. </a:t>
            </a:r>
          </a:p>
        </p:txBody>
      </p:sp>
      <p:sp>
        <p:nvSpPr>
          <p:cNvPr id="18" name="Rectangle 50"/>
          <p:cNvSpPr/>
          <p:nvPr/>
        </p:nvSpPr>
        <p:spPr bwMode="auto">
          <a:xfrm>
            <a:off x="4746100" y="5166092"/>
            <a:ext cx="1800200" cy="3286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Предмет застави</a:t>
            </a:r>
          </a:p>
        </p:txBody>
      </p:sp>
      <p:sp>
        <p:nvSpPr>
          <p:cNvPr id="19" name="Rectangle 55"/>
          <p:cNvSpPr/>
          <p:nvPr/>
        </p:nvSpPr>
        <p:spPr bwMode="auto">
          <a:xfrm>
            <a:off x="6578655" y="5166092"/>
            <a:ext cx="2457841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100" b="1" dirty="0" smtClean="0">
                <a:solidFill>
                  <a:schemeClr val="bg2"/>
                </a:solidFill>
              </a:rPr>
              <a:t>Майнові права </a:t>
            </a:r>
            <a:endParaRPr lang="uk-UA" sz="11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76"/>
          <p:cNvSpPr/>
          <p:nvPr/>
        </p:nvSpPr>
        <p:spPr bwMode="auto">
          <a:xfrm>
            <a:off x="107504" y="5134689"/>
            <a:ext cx="1902406" cy="3600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000" b="1" u="none" dirty="0" smtClean="0">
                <a:solidFill>
                  <a:schemeClr val="bg1"/>
                </a:solidFill>
                <a:latin typeface="+mn-lt"/>
              </a:rPr>
              <a:t>Заставна вартість </a:t>
            </a:r>
            <a:endParaRPr lang="en-GB" sz="1000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70"/>
          <p:cNvSpPr/>
          <p:nvPr/>
        </p:nvSpPr>
        <p:spPr bwMode="auto">
          <a:xfrm>
            <a:off x="107318" y="5543976"/>
            <a:ext cx="8928992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u="none" dirty="0" smtClean="0">
                <a:solidFill>
                  <a:schemeClr val="bg1"/>
                </a:solidFill>
                <a:latin typeface="+mn-lt"/>
              </a:rPr>
              <a:t>Опис</a:t>
            </a:r>
            <a:endParaRPr lang="en-GB" b="1" u="non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73"/>
          <p:cNvSpPr/>
          <p:nvPr/>
        </p:nvSpPr>
        <p:spPr bwMode="auto">
          <a:xfrm>
            <a:off x="2009796" y="5166092"/>
            <a:ext cx="2680889" cy="32863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0" rIns="86493" bIns="0" numCol="1" rtlCol="0" anchor="ctr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uk-UA" sz="1100" b="1" dirty="0">
                <a:solidFill>
                  <a:schemeClr val="bg2"/>
                </a:solidFill>
              </a:rPr>
              <a:t>1 515 </a:t>
            </a:r>
            <a:r>
              <a:rPr lang="uk-UA" sz="1100" b="1" dirty="0" smtClean="0">
                <a:solidFill>
                  <a:schemeClr val="bg2"/>
                </a:solidFill>
              </a:rPr>
              <a:t>000 грн. </a:t>
            </a:r>
          </a:p>
        </p:txBody>
      </p:sp>
      <p:sp>
        <p:nvSpPr>
          <p:cNvPr id="26" name="Rectangle 69"/>
          <p:cNvSpPr/>
          <p:nvPr/>
        </p:nvSpPr>
        <p:spPr bwMode="auto">
          <a:xfrm>
            <a:off x="112328" y="5857852"/>
            <a:ext cx="8923981" cy="67057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93" tIns="43247" rIns="86493" bIns="43247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uk-UA" sz="1200" b="1" dirty="0" smtClean="0">
              <a:solidFill>
                <a:schemeClr val="bg2"/>
              </a:solidFill>
            </a:endParaRPr>
          </a:p>
          <a:p>
            <a:pPr lvl="0"/>
            <a:r>
              <a:rPr lang="uk-UA" sz="1200" b="1" dirty="0" smtClean="0">
                <a:solidFill>
                  <a:schemeClr val="bg2"/>
                </a:solidFill>
              </a:rPr>
              <a:t>Майнові </a:t>
            </a:r>
            <a:r>
              <a:rPr lang="uk-UA" sz="1200" b="1" dirty="0">
                <a:solidFill>
                  <a:schemeClr val="bg2"/>
                </a:solidFill>
              </a:rPr>
              <a:t>права на 50% частки у статутному капіталі </a:t>
            </a:r>
            <a:r>
              <a:rPr lang="uk-UA" sz="1200" b="1" dirty="0" smtClean="0">
                <a:solidFill>
                  <a:schemeClr val="bg2"/>
                </a:solidFill>
              </a:rPr>
              <a:t>Позичальника. </a:t>
            </a:r>
            <a:endParaRPr lang="uk-UA" sz="1200" b="1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2410492"/>
            <a:ext cx="2142994" cy="1480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03" y="2408923"/>
            <a:ext cx="2369893" cy="1481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5" y="3962545"/>
            <a:ext cx="2142995" cy="1148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79" y="3962545"/>
            <a:ext cx="2329317" cy="1154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99184"/>
            <a:ext cx="4328159" cy="26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LJ9fKvUuSdZ3J9eLO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LJ9fKvUuSdZ3J9eLO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LJ9fKvUuSdZ3J9eLO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LJ9fKvUuSdZ3J9eLO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LJ9fKvUuSdZ3J9eLO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Фонд">
      <a:dk1>
        <a:srgbClr val="000000"/>
      </a:dk1>
      <a:lt1>
        <a:srgbClr val="FFFFFF"/>
      </a:lt1>
      <a:dk2>
        <a:srgbClr val="000000"/>
      </a:dk2>
      <a:lt2>
        <a:srgbClr val="0A4F74"/>
      </a:lt2>
      <a:accent1>
        <a:srgbClr val="2080B3"/>
      </a:accent1>
      <a:accent2>
        <a:srgbClr val="346986"/>
      </a:accent2>
      <a:accent3>
        <a:srgbClr val="0A4F74"/>
      </a:accent3>
      <a:accent4>
        <a:srgbClr val="53AAD9"/>
      </a:accent4>
      <a:accent5>
        <a:srgbClr val="77B7D9"/>
      </a:accent5>
      <a:accent6>
        <a:srgbClr val="F0C82B"/>
      </a:accent6>
      <a:hlink>
        <a:srgbClr val="00B0F0"/>
      </a:hlink>
      <a:folHlink>
        <a:srgbClr val="0070C0"/>
      </a:folHlink>
    </a:clrScheme>
    <a:fontScheme name="S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26712</TotalTime>
  <Words>1451</Words>
  <Application>Microsoft Office PowerPoint</Application>
  <PresentationFormat>Екран (4:3)</PresentationFormat>
  <Paragraphs>246</Paragraphs>
  <Slides>8</Slides>
  <Notes>5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Тема Office</vt:lpstr>
      <vt:lpstr>think-cell Slide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Danylishyn</dc:creator>
  <cp:lastModifiedBy>Ставнюк Ірина Олексіївна</cp:lastModifiedBy>
  <cp:revision>5063</cp:revision>
  <dcterms:created xsi:type="dcterms:W3CDTF">2016-02-26T09:13:24Z</dcterms:created>
  <dcterms:modified xsi:type="dcterms:W3CDTF">2018-01-23T15:31:54Z</dcterms:modified>
</cp:coreProperties>
</file>